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7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31" r:id="rId2"/>
    <p:sldId id="338" r:id="rId3"/>
    <p:sldId id="336" r:id="rId4"/>
    <p:sldId id="360" r:id="rId5"/>
    <p:sldId id="353" r:id="rId6"/>
    <p:sldId id="339" r:id="rId7"/>
    <p:sldId id="340" r:id="rId8"/>
    <p:sldId id="354" r:id="rId9"/>
    <p:sldId id="341" r:id="rId10"/>
    <p:sldId id="342" r:id="rId11"/>
    <p:sldId id="343" r:id="rId12"/>
    <p:sldId id="352" r:id="rId13"/>
    <p:sldId id="344" r:id="rId14"/>
    <p:sldId id="355" r:id="rId15"/>
    <p:sldId id="356" r:id="rId16"/>
    <p:sldId id="345" r:id="rId17"/>
    <p:sldId id="347" r:id="rId18"/>
    <p:sldId id="357" r:id="rId19"/>
    <p:sldId id="368" r:id="rId20"/>
    <p:sldId id="349" r:id="rId21"/>
    <p:sldId id="348" r:id="rId22"/>
    <p:sldId id="358" r:id="rId23"/>
    <p:sldId id="359" r:id="rId24"/>
    <p:sldId id="370" r:id="rId25"/>
    <p:sldId id="369" r:id="rId26"/>
    <p:sldId id="361" r:id="rId27"/>
    <p:sldId id="362" r:id="rId28"/>
    <p:sldId id="374" r:id="rId29"/>
    <p:sldId id="363" r:id="rId30"/>
    <p:sldId id="364" r:id="rId31"/>
    <p:sldId id="365" r:id="rId32"/>
    <p:sldId id="367" r:id="rId33"/>
    <p:sldId id="375" r:id="rId34"/>
    <p:sldId id="376" r:id="rId35"/>
    <p:sldId id="378" r:id="rId36"/>
    <p:sldId id="377" r:id="rId37"/>
    <p:sldId id="380" r:id="rId38"/>
    <p:sldId id="381" r:id="rId39"/>
    <p:sldId id="382" r:id="rId40"/>
    <p:sldId id="383" r:id="rId41"/>
    <p:sldId id="388" r:id="rId42"/>
    <p:sldId id="384" r:id="rId43"/>
    <p:sldId id="385" r:id="rId44"/>
    <p:sldId id="386" r:id="rId45"/>
    <p:sldId id="387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400" r:id="rId55"/>
    <p:sldId id="399" r:id="rId56"/>
    <p:sldId id="418" r:id="rId57"/>
    <p:sldId id="397" r:id="rId58"/>
    <p:sldId id="398" r:id="rId59"/>
    <p:sldId id="401" r:id="rId60"/>
    <p:sldId id="403" r:id="rId61"/>
    <p:sldId id="404" r:id="rId62"/>
    <p:sldId id="416" r:id="rId63"/>
    <p:sldId id="417" r:id="rId64"/>
    <p:sldId id="419" r:id="rId65"/>
    <p:sldId id="420" r:id="rId66"/>
    <p:sldId id="421" r:id="rId67"/>
    <p:sldId id="422" r:id="rId68"/>
    <p:sldId id="423" r:id="rId69"/>
    <p:sldId id="415" r:id="rId70"/>
    <p:sldId id="424" r:id="rId71"/>
    <p:sldId id="425" r:id="rId72"/>
    <p:sldId id="426" r:id="rId73"/>
    <p:sldId id="427" r:id="rId74"/>
    <p:sldId id="428" r:id="rId75"/>
    <p:sldId id="430" r:id="rId76"/>
    <p:sldId id="429" r:id="rId77"/>
    <p:sldId id="431" r:id="rId7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3"/>
    <p:restoredTop sz="94631"/>
  </p:normalViewPr>
  <p:slideViewPr>
    <p:cSldViewPr snapToGrid="0">
      <p:cViewPr varScale="1">
        <p:scale>
          <a:sx n="178" d="100"/>
          <a:sy n="178" d="100"/>
        </p:scale>
        <p:origin x="4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5F72-3E97-8445-B15D-CF3ED0496485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210-5E84-8D4D-BB23-C66C4D4F26C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6BB8-E186-D14F-A91D-A8E916F5A84C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69F5F-66CD-3348-97A3-C1F95144A7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9993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4157" y="1111202"/>
            <a:ext cx="8585285" cy="5014962"/>
          </a:xfrm>
        </p:spPr>
        <p:txBody>
          <a:bodyPr/>
          <a:lstStyle>
            <a:lvl1pPr>
              <a:defRPr sz="2800"/>
            </a:lvl1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81E3-9A90-E24C-979C-AF8530E307D3}" type="datetime1">
              <a:t>15/01/25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64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50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714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72256"/>
            <a:ext cx="8457818" cy="510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26180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DF1C-BE74-8047-8269-1238C53236D5}" type="datetime1">
              <a:t>15/01/25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97472" y="64540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72416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8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localhost:8000/projects/4/ed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routing#route-model-bindi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F6D0-B859-1D4F-9713-6BFEFFD9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316" y="38837"/>
            <a:ext cx="2798544" cy="799930"/>
          </a:xfrm>
        </p:spPr>
        <p:txBody>
          <a:bodyPr/>
          <a:lstStyle/>
          <a:p>
            <a:r>
              <a:rPr lang="it-IT" b="0"/>
              <a:t>Modelli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11CFB3-3FA6-C949-9968-4E8D0B0D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937845"/>
            <a:ext cx="3056795" cy="5488223"/>
          </a:xfrm>
        </p:spPr>
        <p:txBody>
          <a:bodyPr>
            <a:normAutofit lnSpcReduction="10000"/>
          </a:bodyPr>
          <a:lstStyle/>
          <a:p>
            <a:pPr marL="266700" indent="-266700"/>
            <a:r>
              <a:rPr lang="it-IT" sz="2600"/>
              <a:t>Per costruire modelli, si sfrutta un componente detto </a:t>
            </a:r>
            <a:r>
              <a:rPr lang="it-IT" sz="2600" i="1"/>
              <a:t>eloquent</a:t>
            </a:r>
            <a:endParaRPr lang="it-IT" sz="2600"/>
          </a:p>
          <a:p>
            <a:pPr marL="266700" indent="-266700"/>
            <a:r>
              <a:rPr lang="it-IT" sz="2600"/>
              <a:t>Si parte, come al solito, con l'</a:t>
            </a:r>
            <a:r>
              <a:rPr lang="it-IT" sz="2600" i="1"/>
              <a:t>artisan</a:t>
            </a:r>
            <a:r>
              <a:rPr lang="it-IT" sz="2600"/>
              <a:t> wizard</a:t>
            </a:r>
          </a:p>
          <a:p>
            <a:pPr marL="266700" indent="-266700"/>
            <a:r>
              <a:rPr lang="it-IT" sz="2600"/>
              <a:t>Si noti il file </a:t>
            </a:r>
            <a:r>
              <a:rPr lang="it-IT" sz="2600" i="1"/>
              <a:t>.env</a:t>
            </a:r>
            <a:r>
              <a:rPr lang="it-IT" sz="2600"/>
              <a:t> contiene profilo e configurazione dell'app Laravel</a:t>
            </a:r>
          </a:p>
          <a:p>
            <a:pPr marL="266700" indent="-266700"/>
            <a:r>
              <a:rPr lang="it-IT" sz="2600"/>
              <a:t>Si noti il gruppo </a:t>
            </a:r>
            <a:r>
              <a:rPr lang="it-IT" sz="2600" i="1"/>
              <a:t>DB</a:t>
            </a:r>
          </a:p>
          <a:p>
            <a:pPr marL="666750" lvl="1" indent="-266700"/>
            <a:r>
              <a:rPr lang="it-IT" sz="2600"/>
              <a:t>non solo </a:t>
            </a:r>
            <a:r>
              <a:rPr lang="it-IT" sz="2600" i="1"/>
              <a:t>mysql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2BE387-8FDA-C440-B709-0F678734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AB44-4BBE-B841-8541-3308BBD4A2F0}" type="datetime1">
              <a:rPr lang="en-IT"/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E51E4A-0312-4343-97A7-B028B92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D00037-1A69-1C44-88FD-94D799D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CFF32E0-2BA7-D94F-898E-DDD05CCF4DC9}"/>
              </a:ext>
            </a:extLst>
          </p:cNvPr>
          <p:cNvSpPr/>
          <p:nvPr/>
        </p:nvSpPr>
        <p:spPr>
          <a:xfrm>
            <a:off x="3281408" y="600613"/>
            <a:ext cx="5534670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~ $</a:t>
            </a:r>
            <a:r>
              <a:rPr lang="it-IT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laravel new prog</a:t>
            </a:r>
          </a:p>
          <a:p>
            <a:r>
              <a:rPr lang="it-IT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</a:p>
          <a:p>
            <a:r>
              <a:rPr lang="it-IT">
                <a:solidFill>
                  <a:srgbClr val="9FA01C"/>
                </a:solidFill>
                <a:latin typeface="Ubuntu Mono" panose="020B0509030602030204" pitchFamily="49" charset="0"/>
              </a:rPr>
              <a:t>Application ready! Build something amazing.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0B5620-52BD-6A4D-9F68-7BD51940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8" y="1664676"/>
            <a:ext cx="5534670" cy="4765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EB9DC5C-8D0B-5F41-A186-417EE59A001F}"/>
              </a:ext>
            </a:extLst>
          </p:cNvPr>
          <p:cNvSpPr/>
          <p:nvPr/>
        </p:nvSpPr>
        <p:spPr>
          <a:xfrm>
            <a:off x="5403520" y="3681955"/>
            <a:ext cx="2521280" cy="1262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18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di una tabella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6A66-F1F3-C349-913D-045007062EB5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10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1AFF0FF-DA89-C145-A037-3611D3EA0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33" y="3594846"/>
            <a:ext cx="8653209" cy="2803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/>
              <a:t>Osserviamo qui la struttura della tabella </a:t>
            </a:r>
            <a:r>
              <a:rPr lang="it-IT" sz="2000" i="1"/>
              <a:t>users</a:t>
            </a:r>
            <a:r>
              <a:rPr lang="it-IT" sz="2000"/>
              <a:t> (creata da </a:t>
            </a:r>
            <a:r>
              <a:rPr lang="it-IT" sz="2000" i="1"/>
              <a:t>artisan migrate</a:t>
            </a:r>
            <a:r>
              <a:rPr lang="it-IT" sz="2000"/>
              <a:t>)</a:t>
            </a:r>
            <a:endParaRPr lang="it-IT" sz="2000" i="1"/>
          </a:p>
          <a:p>
            <a:r>
              <a:rPr lang="it-IT" sz="2000"/>
              <a:t>perché è stata creata e perché con questo schema, da dove proviene?</a:t>
            </a:r>
          </a:p>
          <a:p>
            <a:pPr marL="0" indent="0">
              <a:buNone/>
            </a:pPr>
            <a:r>
              <a:rPr lang="it-IT" sz="2000"/>
              <a:t>La risposta è in </a:t>
            </a:r>
            <a:r>
              <a:rPr lang="it-IT" sz="2000" i="1"/>
              <a:t>prova_db/database/migrations</a:t>
            </a:r>
            <a:r>
              <a:rPr lang="it-IT" sz="2000"/>
              <a:t>, dove troviamo, tra l'altro, la specifica della prima migrazione per le tabelle </a:t>
            </a:r>
            <a:r>
              <a:rPr lang="it-IT" sz="2000" i="1"/>
              <a:t>users</a:t>
            </a:r>
            <a:r>
              <a:rPr lang="it-IT" sz="2000"/>
              <a:t> (e </a:t>
            </a:r>
            <a:r>
              <a:rPr lang="it-IT" sz="2000" i="1"/>
              <a:t>password_resets</a:t>
            </a:r>
            <a:r>
              <a:rPr lang="it-IT" sz="2000"/>
              <a:t>)</a:t>
            </a:r>
          </a:p>
          <a:p>
            <a:r>
              <a:rPr lang="it-IT" sz="2000"/>
              <a:t>NB: questi file sono creati già al </a:t>
            </a:r>
            <a:r>
              <a:rPr lang="it-IT" sz="2000" i="1"/>
              <a:t>laravel new</a:t>
            </a:r>
            <a:r>
              <a:rPr lang="it-IT" sz="2000"/>
              <a:t> e preesistono al 1° </a:t>
            </a:r>
            <a:r>
              <a:rPr lang="it-IT" sz="2000" i="1"/>
              <a:t>artisan migrate</a:t>
            </a:r>
            <a:endParaRPr lang="it-IT" sz="2000"/>
          </a:p>
          <a:p>
            <a:r>
              <a:rPr lang="it-IT" sz="2000"/>
              <a:t>In effetti, essi dicono cosa fare al 1° </a:t>
            </a:r>
            <a:r>
              <a:rPr lang="it-IT" sz="2000" i="1"/>
              <a:t>artisan migrate</a:t>
            </a:r>
          </a:p>
          <a:p>
            <a:pPr marL="0" indent="0">
              <a:buNone/>
            </a:pPr>
            <a:r>
              <a:rPr lang="it-IT" sz="2000"/>
              <a:t>Questo ci dà la chiave per modificare la struttura di </a:t>
            </a:r>
            <a:r>
              <a:rPr lang="it-IT" sz="2000" i="1"/>
              <a:t>users</a:t>
            </a:r>
            <a:r>
              <a:rPr lang="it-IT" sz="2000"/>
              <a:t>, ma, soprattutto, per creare nuove tabelle attraverso </a:t>
            </a:r>
            <a:r>
              <a:rPr lang="it-IT" sz="2000" i="1"/>
              <a:t>artisan migrate</a:t>
            </a:r>
            <a:endParaRPr lang="it-IT" sz="20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65E273-4F4A-1843-AA49-64705A06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92" y="872979"/>
            <a:ext cx="5886620" cy="25449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623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521"/>
            <a:ext cx="5892119" cy="799930"/>
          </a:xfrm>
        </p:spPr>
        <p:txBody>
          <a:bodyPr>
            <a:normAutofit/>
          </a:bodyPr>
          <a:lstStyle/>
          <a:p>
            <a:r>
              <a:rPr lang="it-IT" sz="3800" b="0"/>
              <a:t>Codice PHP delle migrazioni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3CBB-D186-5C45-B494-B50D75DCAEA4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11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CBEB2DB-3586-6744-AE6D-F1FFB72B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8" y="1603897"/>
            <a:ext cx="7474528" cy="4469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85C0FE4-3D9D-A246-A96B-6D6B399E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2" y="896859"/>
            <a:ext cx="2713460" cy="3603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9DB8548-10F8-BE47-B4B8-DDE68D35CE50}"/>
              </a:ext>
            </a:extLst>
          </p:cNvPr>
          <p:cNvSpPr/>
          <p:nvPr/>
        </p:nvSpPr>
        <p:spPr>
          <a:xfrm>
            <a:off x="200953" y="784452"/>
            <a:ext cx="6025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/>
              <a:t>Ecco il file per la tabella </a:t>
            </a:r>
            <a:r>
              <a:rPr lang="it-IT" sz="2200" i="1"/>
              <a:t>users</a:t>
            </a:r>
            <a:r>
              <a:rPr lang="it-IT" sz="2200"/>
              <a:t> (schema a destra) in </a:t>
            </a:r>
            <a:r>
              <a:rPr lang="it-IT" sz="2200" i="1"/>
              <a:t>prova_db/database/migrations</a:t>
            </a: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190455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521"/>
            <a:ext cx="5892119" cy="799930"/>
          </a:xfrm>
        </p:spPr>
        <p:txBody>
          <a:bodyPr>
            <a:normAutofit fontScale="90000"/>
          </a:bodyPr>
          <a:lstStyle/>
          <a:p>
            <a:r>
              <a:rPr lang="it-IT" sz="3800" b="0"/>
              <a:t>Codice PHP delle migrazioni / 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3CBB-D186-5C45-B494-B50D75DCAEA4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12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1AFF0FF-DA89-C145-A037-3611D3EA0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03" y="4283485"/>
            <a:ext cx="8903369" cy="2133050"/>
          </a:xfrm>
        </p:spPr>
        <p:txBody>
          <a:bodyPr>
            <a:noAutofit/>
          </a:bodyPr>
          <a:lstStyle/>
          <a:p>
            <a:r>
              <a:rPr lang="it-IT" sz="2100"/>
              <a:t>Si noti la corrispondenza tra nome della tabella </a:t>
            </a:r>
            <a:r>
              <a:rPr lang="it-IT" sz="2100" i="1"/>
              <a:t>users</a:t>
            </a:r>
            <a:r>
              <a:rPr lang="it-IT" sz="2100"/>
              <a:t>, nome del file in </a:t>
            </a:r>
            <a:r>
              <a:rPr lang="it-IT" sz="2100" i="1"/>
              <a:t>migrations</a:t>
            </a:r>
            <a:r>
              <a:rPr lang="it-IT" sz="2100"/>
              <a:t>, nome della classe, argomento di </a:t>
            </a:r>
            <a:r>
              <a:rPr lang="it-IT" sz="2100" i="1"/>
              <a:t>Schema::create</a:t>
            </a:r>
            <a:endParaRPr lang="it-IT" sz="2100"/>
          </a:p>
          <a:p>
            <a:r>
              <a:rPr lang="it-IT" sz="2100"/>
              <a:t>Si riconosce il codice PHP che genera la tabella </a:t>
            </a:r>
            <a:r>
              <a:rPr lang="it-IT" sz="2100" i="1"/>
              <a:t>'users</a:t>
            </a:r>
            <a:r>
              <a:rPr lang="it-IT" sz="2100"/>
              <a:t>' con gli attributi: nome (metodo di </a:t>
            </a:r>
            <a:r>
              <a:rPr lang="it-IT" sz="2100" i="1"/>
              <a:t>Blueprint</a:t>
            </a:r>
            <a:r>
              <a:rPr lang="it-IT" sz="2100"/>
              <a:t>) e tipo (stringa argomento)</a:t>
            </a:r>
          </a:p>
          <a:p>
            <a:pPr lvl="1"/>
            <a:r>
              <a:rPr lang="it-IT" sz="2100"/>
              <a:t>p.es. all'attributo </a:t>
            </a:r>
            <a:r>
              <a:rPr lang="it-IT" sz="2100" i="1"/>
              <a:t>varchar</a:t>
            </a:r>
            <a:r>
              <a:rPr lang="it-IT" sz="2100"/>
              <a:t> </a:t>
            </a:r>
            <a:r>
              <a:rPr lang="it-IT" sz="2100" i="1"/>
              <a:t>name</a:t>
            </a:r>
            <a:r>
              <a:rPr lang="it-IT" sz="2100"/>
              <a:t> corrisponde </a:t>
            </a:r>
            <a:r>
              <a:rPr lang="it-IT" sz="2100" i="1"/>
              <a:t>$table-&gt;string('name')</a:t>
            </a:r>
          </a:p>
          <a:p>
            <a:r>
              <a:rPr lang="it-IT" sz="2100"/>
              <a:t>Si notino i constraint </a:t>
            </a:r>
            <a:r>
              <a:rPr lang="it-IT" sz="2100" i="1"/>
              <a:t>unique</a:t>
            </a:r>
            <a:r>
              <a:rPr lang="it-IT" sz="2100"/>
              <a:t> (la     ) in </a:t>
            </a:r>
            <a:r>
              <a:rPr lang="it-IT" sz="2100" i="1"/>
              <a:t>email</a:t>
            </a:r>
            <a:r>
              <a:rPr lang="it-IT" sz="2100"/>
              <a:t> e </a:t>
            </a:r>
            <a:r>
              <a:rPr lang="it-IT" sz="2100" i="1"/>
              <a:t>nullable</a:t>
            </a:r>
            <a:r>
              <a:rPr lang="it-IT" sz="2100"/>
              <a:t> in </a:t>
            </a:r>
            <a:r>
              <a:rPr lang="it-IT" sz="2100" i="1"/>
              <a:t>email_verified_at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CBEB2DB-3586-6744-AE6D-F1FFB72BA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7" t="26492"/>
          <a:stretch/>
        </p:blipFill>
        <p:spPr>
          <a:xfrm>
            <a:off x="398213" y="1101544"/>
            <a:ext cx="4976844" cy="304038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85C0FE4-3D9D-A246-A96B-6D6B399E3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6"/>
          <a:stretch/>
        </p:blipFill>
        <p:spPr>
          <a:xfrm>
            <a:off x="5837456" y="841641"/>
            <a:ext cx="2713460" cy="3285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F4EE4D9-1294-1C4F-9116-63D6CD8A8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813455"/>
            <a:ext cx="4976844" cy="23724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74F0430-A1DD-1641-B7ED-CFF80CD4764D}"/>
              </a:ext>
            </a:extLst>
          </p:cNvPr>
          <p:cNvSpPr/>
          <p:nvPr/>
        </p:nvSpPr>
        <p:spPr>
          <a:xfrm>
            <a:off x="5633081" y="4292113"/>
            <a:ext cx="715704" cy="3710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A0FCA5D-A9DF-8A42-8D70-AB9374179E5A}"/>
              </a:ext>
            </a:extLst>
          </p:cNvPr>
          <p:cNvSpPr/>
          <p:nvPr/>
        </p:nvSpPr>
        <p:spPr>
          <a:xfrm>
            <a:off x="1636295" y="786560"/>
            <a:ext cx="924025" cy="2372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32D4F35-D4E5-3B40-A46B-F8A0CDAE9066}"/>
              </a:ext>
            </a:extLst>
          </p:cNvPr>
          <p:cNvSpPr/>
          <p:nvPr/>
        </p:nvSpPr>
        <p:spPr>
          <a:xfrm>
            <a:off x="921712" y="1101544"/>
            <a:ext cx="1355324" cy="237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33DC9D7-75F5-B94C-9114-A65D8AEDD36D}"/>
              </a:ext>
            </a:extLst>
          </p:cNvPr>
          <p:cNvSpPr/>
          <p:nvPr/>
        </p:nvSpPr>
        <p:spPr>
          <a:xfrm>
            <a:off x="2277036" y="2398717"/>
            <a:ext cx="609599" cy="237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3B21D0-F405-8E40-9769-EB0A65FD6D56}"/>
              </a:ext>
            </a:extLst>
          </p:cNvPr>
          <p:cNvSpPr/>
          <p:nvPr/>
        </p:nvSpPr>
        <p:spPr>
          <a:xfrm>
            <a:off x="2779442" y="6086002"/>
            <a:ext cx="839658" cy="36512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E49D1F5-8703-3C4B-ABDE-A3A145C93A8E}"/>
              </a:ext>
            </a:extLst>
          </p:cNvPr>
          <p:cNvSpPr/>
          <p:nvPr/>
        </p:nvSpPr>
        <p:spPr>
          <a:xfrm>
            <a:off x="6697180" y="2727904"/>
            <a:ext cx="329265" cy="26555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0107002-9064-4949-B7AE-400B8EDD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481" y="6165885"/>
            <a:ext cx="254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0259B-E9A8-7748-B209-139DB4F9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176"/>
            <a:ext cx="8229600" cy="449161"/>
          </a:xfrm>
        </p:spPr>
        <p:txBody>
          <a:bodyPr>
            <a:noAutofit/>
          </a:bodyPr>
          <a:lstStyle/>
          <a:p>
            <a:r>
              <a:rPr lang="it-IT" sz="3600" b="0"/>
              <a:t>Modifica dello schema del DB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FA88E5-07F5-584F-BD15-5391E59F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06E1-8D73-4741-9B2D-0E8754F1D6ED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014440-7D6F-FA48-ABB4-240698A7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42E703-762A-F14A-96C4-FEA64E2E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13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60E57F1-0A0A-294A-93DE-CAAB7E44665C}"/>
              </a:ext>
            </a:extLst>
          </p:cNvPr>
          <p:cNvSpPr txBox="1">
            <a:spLocks/>
          </p:cNvSpPr>
          <p:nvPr/>
        </p:nvSpPr>
        <p:spPr>
          <a:xfrm>
            <a:off x="204558" y="660482"/>
            <a:ext cx="8734884" cy="1556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Per modificare la tabella </a:t>
            </a:r>
            <a:r>
              <a:rPr lang="it-IT" sz="2400" i="1"/>
              <a:t>users</a:t>
            </a:r>
            <a:r>
              <a:rPr lang="it-IT" sz="2400"/>
              <a:t>, p.es. rinominare il campo </a:t>
            </a:r>
            <a:br>
              <a:rPr lang="it-IT" sz="2400"/>
            </a:br>
            <a:r>
              <a:rPr lang="it-IT" sz="2400"/>
              <a:t>'</a:t>
            </a:r>
            <a:r>
              <a:rPr lang="it-IT" sz="2400" i="1"/>
              <a:t>name</a:t>
            </a:r>
            <a:r>
              <a:rPr lang="it-IT" sz="2400"/>
              <a:t>' in '</a:t>
            </a:r>
            <a:r>
              <a:rPr lang="it-IT" sz="2400" i="1"/>
              <a:t>username'</a:t>
            </a:r>
            <a:r>
              <a:rPr lang="it-IT" sz="2400"/>
              <a:t> si può intervenire sul codice, nel file  </a:t>
            </a:r>
            <a:r>
              <a:rPr lang="it-IT" sz="2400" i="1"/>
              <a:t>database/migrations/...create_users_table.php</a:t>
            </a:r>
          </a:p>
          <a:p>
            <a:r>
              <a:rPr lang="it-IT" sz="2400"/>
              <a:t>l'idea è di usare </a:t>
            </a:r>
            <a:r>
              <a:rPr lang="it-IT" sz="2400" i="1"/>
              <a:t>migrate</a:t>
            </a:r>
            <a:r>
              <a:rPr lang="it-IT" sz="2400"/>
              <a:t>, ma non basterà!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57C333D-A665-0142-9F65-84A870DC6C02}"/>
              </a:ext>
            </a:extLst>
          </p:cNvPr>
          <p:cNvSpPr txBox="1">
            <a:spLocks/>
          </p:cNvSpPr>
          <p:nvPr/>
        </p:nvSpPr>
        <p:spPr>
          <a:xfrm>
            <a:off x="261808" y="4469518"/>
            <a:ext cx="8640998" cy="209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Questo perché </a:t>
            </a:r>
            <a:r>
              <a:rPr lang="it-IT" sz="2400" i="1"/>
              <a:t>migrate</a:t>
            </a:r>
            <a:r>
              <a:rPr lang="it-IT" sz="2400"/>
              <a:t> osserva il contenuto di </a:t>
            </a:r>
            <a:r>
              <a:rPr lang="it-IT" sz="2400" i="1"/>
              <a:t>database/migrations</a:t>
            </a:r>
            <a:r>
              <a:rPr lang="it-IT" sz="2400"/>
              <a:t>, non i timestamp o i contenuti dei file</a:t>
            </a:r>
          </a:p>
          <a:p>
            <a:r>
              <a:rPr lang="it-IT" sz="2400"/>
              <a:t>Una soluzione è tornare indietro di una </a:t>
            </a:r>
            <a:r>
              <a:rPr lang="it-IT" sz="2400" i="1"/>
              <a:t>migration</a:t>
            </a:r>
            <a:r>
              <a:rPr lang="it-IT" sz="2400"/>
              <a:t> e poi rifarla</a:t>
            </a:r>
          </a:p>
          <a:p>
            <a:pPr lvl="1"/>
            <a:r>
              <a:rPr lang="it-IT" sz="2400"/>
              <a:t>si ripeterà la migrazione, con tutte le successive modifiche allo schema del DB, compreso il cambio da '</a:t>
            </a:r>
            <a:r>
              <a:rPr lang="it-IT" sz="2400" i="1"/>
              <a:t>name</a:t>
            </a:r>
            <a:r>
              <a:rPr lang="it-IT" sz="2400"/>
              <a:t>' a '</a:t>
            </a:r>
            <a:r>
              <a:rPr lang="it-IT" sz="2400" i="1"/>
              <a:t>username'</a:t>
            </a:r>
            <a:r>
              <a:rPr lang="it-IT" sz="2400"/>
              <a:t> 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08658DB-6E4C-8A42-BE0A-F765F5D41318}"/>
              </a:ext>
            </a:extLst>
          </p:cNvPr>
          <p:cNvSpPr/>
          <p:nvPr/>
        </p:nvSpPr>
        <p:spPr>
          <a:xfrm>
            <a:off x="683279" y="2327591"/>
            <a:ext cx="7777442" cy="2031325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migrate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Nothing to migrate.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2014_10_12_000000_create_users_table          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2014_10_12_100000_create_password_resets_table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 </a:t>
            </a:r>
            <a:endParaRPr lang="it-IT" sz="1400">
              <a:solidFill>
                <a:srgbClr val="C814C9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2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0259B-E9A8-7748-B209-139DB4F9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7" y="127354"/>
            <a:ext cx="8539492" cy="449161"/>
          </a:xfrm>
        </p:spPr>
        <p:txBody>
          <a:bodyPr>
            <a:noAutofit/>
          </a:bodyPr>
          <a:lstStyle/>
          <a:p>
            <a:r>
              <a:rPr lang="it-IT" sz="3600" b="0" i="1"/>
              <a:t>migrate:rollback+migrate  vs.  migrate:fresh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FA88E5-07F5-584F-BD15-5391E59F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06E1-8D73-4741-9B2D-0E8754F1D6ED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014440-7D6F-FA48-ABB4-240698A7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42E703-762A-F14A-96C4-FEA64E2E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14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01ABE2A-E258-2E45-973D-395E1AAF2BCF}"/>
              </a:ext>
            </a:extLst>
          </p:cNvPr>
          <p:cNvSpPr/>
          <p:nvPr/>
        </p:nvSpPr>
        <p:spPr>
          <a:xfrm>
            <a:off x="756551" y="1497595"/>
            <a:ext cx="7777442" cy="954107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migrate:rollback</a:t>
            </a:r>
            <a:endParaRPr lang="it-IT" sz="140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                                    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migrate        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incorpora la modifica nel DB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</a:t>
            </a:r>
            <a:endParaRPr lang="it-IT" sz="1400">
              <a:solidFill>
                <a:srgbClr val="C814C9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57C333D-A665-0142-9F65-84A870DC6C02}"/>
              </a:ext>
            </a:extLst>
          </p:cNvPr>
          <p:cNvSpPr txBox="1">
            <a:spLocks/>
          </p:cNvSpPr>
          <p:nvPr/>
        </p:nvSpPr>
        <p:spPr>
          <a:xfrm>
            <a:off x="355694" y="758708"/>
            <a:ext cx="8640998" cy="767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/>
              <a:t>Effettuiamo quindi la modifica in </a:t>
            </a:r>
            <a:r>
              <a:rPr lang="it-IT" sz="2000" i="1"/>
              <a:t>database/migrations/ ...create_users_table.php</a:t>
            </a:r>
            <a:r>
              <a:rPr lang="it-IT" sz="2000"/>
              <a:t> e incorporiamola in </a:t>
            </a:r>
            <a:r>
              <a:rPr lang="it-IT" sz="2000" i="1"/>
              <a:t>mysql</a:t>
            </a:r>
            <a:r>
              <a:rPr lang="it-IT" sz="2000"/>
              <a:t> con </a:t>
            </a:r>
            <a:r>
              <a:rPr lang="it-IT" sz="2000" i="1"/>
              <a:t>migrate</a:t>
            </a:r>
            <a:r>
              <a:rPr lang="it-IT" sz="2000"/>
              <a:t>:</a:t>
            </a:r>
            <a:endParaRPr lang="it-IT" sz="2000" i="1"/>
          </a:p>
          <a:p>
            <a:endParaRPr lang="it-IT" sz="20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9887953-1AFF-AE4D-91F6-F609308828D3}"/>
              </a:ext>
            </a:extLst>
          </p:cNvPr>
          <p:cNvSpPr/>
          <p:nvPr/>
        </p:nvSpPr>
        <p:spPr>
          <a:xfrm>
            <a:off x="756551" y="3269882"/>
            <a:ext cx="7777442" cy="523220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migrate:fresh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FEB01BC-F9A2-C34C-AD6D-D5BCAE02703D}"/>
              </a:ext>
            </a:extLst>
          </p:cNvPr>
          <p:cNvSpPr txBox="1">
            <a:spLocks/>
          </p:cNvSpPr>
          <p:nvPr/>
        </p:nvSpPr>
        <p:spPr>
          <a:xfrm>
            <a:off x="355694" y="2519419"/>
            <a:ext cx="8640998" cy="71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/>
              <a:t>Un'alternativa radicale è buttar via tutte le migrazioni passate e ricrearne una sola che rispecchia il DB come descritto dal codice PHP in </a:t>
            </a:r>
            <a:r>
              <a:rPr lang="it-IT" sz="2000" i="1"/>
              <a:t>database/migrations</a:t>
            </a:r>
          </a:p>
          <a:p>
            <a:endParaRPr lang="it-IT" sz="200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4BBD510-52E4-DE4B-B6A8-00EE03C74B0B}"/>
              </a:ext>
            </a:extLst>
          </p:cNvPr>
          <p:cNvSpPr txBox="1">
            <a:spLocks/>
          </p:cNvSpPr>
          <p:nvPr/>
        </p:nvSpPr>
        <p:spPr>
          <a:xfrm>
            <a:off x="324773" y="3943990"/>
            <a:ext cx="8640998" cy="900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/>
              <a:t>In realtà con </a:t>
            </a:r>
            <a:r>
              <a:rPr lang="it-IT" sz="2000" i="1"/>
              <a:t>migrate:fresh</a:t>
            </a:r>
            <a:r>
              <a:rPr lang="it-IT" sz="2000"/>
              <a:t> si buttano via (drop) tutte le tabelle, compresa quella delle migrazioni e le si ricreano:</a:t>
            </a:r>
            <a:endParaRPr lang="it-IT" sz="2000" i="1"/>
          </a:p>
          <a:p>
            <a:endParaRPr lang="it-IT" sz="200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2A2094C-991F-4A4C-84BE-49D2C1259C49}"/>
              </a:ext>
            </a:extLst>
          </p:cNvPr>
          <p:cNvSpPr/>
          <p:nvPr/>
        </p:nvSpPr>
        <p:spPr>
          <a:xfrm>
            <a:off x="756551" y="4753942"/>
            <a:ext cx="7777442" cy="1600438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php artisan help migrate:fresh</a:t>
            </a: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Description: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Drop all tables and re-run all migrations</a:t>
            </a:r>
          </a:p>
          <a:p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help migrate:reset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non rilancia </a:t>
            </a:r>
            <a:r>
              <a:rPr lang="it-IT" sz="14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migrate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Description: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Rollback all database migrations</a:t>
            </a:r>
          </a:p>
        </p:txBody>
      </p:sp>
    </p:spTree>
    <p:extLst>
      <p:ext uri="{BB962C8B-B14F-4D97-AF65-F5344CB8AC3E}">
        <p14:creationId xmlns:p14="http://schemas.microsoft.com/office/powerpoint/2010/main" val="193280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0259B-E9A8-7748-B209-139DB4F9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26" y="209051"/>
            <a:ext cx="8539492" cy="449161"/>
          </a:xfrm>
        </p:spPr>
        <p:txBody>
          <a:bodyPr>
            <a:noAutofit/>
          </a:bodyPr>
          <a:lstStyle/>
          <a:p>
            <a:r>
              <a:rPr lang="it-IT" sz="3600" b="0"/>
              <a:t>Ancora migrate: vantaggi di Laravel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52680E-C7A5-2D4C-8D14-9F81C74A2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808" y="1146344"/>
            <a:ext cx="8734884" cy="5307694"/>
          </a:xfrm>
        </p:spPr>
        <p:txBody>
          <a:bodyPr>
            <a:noAutofit/>
          </a:bodyPr>
          <a:lstStyle/>
          <a:p>
            <a:r>
              <a:rPr lang="it-IT"/>
              <a:t>A questo punto è chiaro il perché, applicando </a:t>
            </a:r>
            <a:br>
              <a:rPr lang="it-IT"/>
            </a:br>
            <a:r>
              <a:rPr lang="it-IT" i="1"/>
              <a:t>artisan migrate</a:t>
            </a:r>
            <a:r>
              <a:rPr lang="it-IT"/>
              <a:t> sul codice, più sviluppatori possono facilmente replicare lo stesso schema di DB del loro progetto condiviso</a:t>
            </a:r>
          </a:p>
          <a:p>
            <a:pPr>
              <a:spcBef>
                <a:spcPts val="1872"/>
              </a:spcBef>
            </a:pPr>
            <a:r>
              <a:rPr lang="it-IT"/>
              <a:t>Apportare numerose modifiche direttamente sul DB, "a mano", anche se con un tool GUI come </a:t>
            </a:r>
            <a:r>
              <a:rPr lang="it-IT" i="1"/>
              <a:t>phpmyadmin</a:t>
            </a:r>
            <a:r>
              <a:rPr lang="it-IT"/>
              <a:t>, è certamente più dispendioso in termini di tempo e più difficile da tracciare per il team di sviluppo</a:t>
            </a:r>
          </a:p>
          <a:p>
            <a:pPr lvl="1"/>
            <a:r>
              <a:rPr lang="it-IT"/>
              <a:t>soprattutto: la modifica "a mano" del DB non lascerebbe traccia nel codice del progetto Laravel!</a:t>
            </a:r>
          </a:p>
          <a:p>
            <a:pPr lvl="1"/>
            <a:r>
              <a:rPr lang="it-IT"/>
              <a:t>inoltre si perderebbe il version control con </a:t>
            </a:r>
            <a:r>
              <a:rPr lang="it-IT" i="1"/>
              <a:t>migrate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FA88E5-07F5-584F-BD15-5391E59F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E06E1-8D73-4741-9B2D-0E8754F1D6ED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014440-7D6F-FA48-ABB4-240698A7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42E703-762A-F14A-96C4-FEA64E2E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07390-2BF5-574F-823D-4DD78A00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/>
              <a:t>artisan make:migration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5C6248-6D50-6346-9209-BE34FE374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306" y="830348"/>
            <a:ext cx="8014359" cy="502112"/>
          </a:xfrm>
        </p:spPr>
        <p:txBody>
          <a:bodyPr>
            <a:normAutofit/>
          </a:bodyPr>
          <a:lstStyle/>
          <a:p>
            <a:r>
              <a:rPr lang="it-IT" sz="2200"/>
              <a:t>Crea un "file di migrazione"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C8BE84-8E30-4147-B87F-36C4BB8A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F938-0887-024C-8CAC-4FF6F417C804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6D2DE3-C06B-E94F-AA48-9D62F2CF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123CC3-3CD5-7E40-B02D-2D0095BC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16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4C4D343-61EE-CD40-B012-1A19A5F272A9}"/>
              </a:ext>
            </a:extLst>
          </p:cNvPr>
          <p:cNvSpPr/>
          <p:nvPr/>
        </p:nvSpPr>
        <p:spPr>
          <a:xfrm>
            <a:off x="836761" y="1280227"/>
            <a:ext cx="7629904" cy="1677382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php artisan help make:migration</a:t>
            </a: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Description: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Create a new migration file</a:t>
            </a: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Usage: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make:migration [options] [--] &lt;name&gt;</a:t>
            </a:r>
            <a:endParaRPr lang="it-IT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php artisan make:migration </a:t>
            </a:r>
            <a:r>
              <a:rPr lang="it-IT" sz="1400" i="1">
                <a:solidFill>
                  <a:srgbClr val="000000"/>
                </a:solidFill>
                <a:latin typeface="Ubuntu Mono" panose="020B0509030602030204" pitchFamily="49" charset="0"/>
              </a:rPr>
              <a:t>create_projects_table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Created Migration: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2019_05_28_124143_create_projects_table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6DB3055-94BC-1949-AA8E-AD86BE820927}"/>
              </a:ext>
            </a:extLst>
          </p:cNvPr>
          <p:cNvSpPr txBox="1">
            <a:spLocks/>
          </p:cNvSpPr>
          <p:nvPr/>
        </p:nvSpPr>
        <p:spPr>
          <a:xfrm>
            <a:off x="452305" y="3001725"/>
            <a:ext cx="8014359" cy="502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/>
              <a:t>In generale </a:t>
            </a:r>
            <a:r>
              <a:rPr lang="it-IT" sz="2200" i="1"/>
              <a:t>make:xxx</a:t>
            </a:r>
            <a:r>
              <a:rPr lang="it-IT" sz="2200"/>
              <a:t> crea oggetti di tipo </a:t>
            </a:r>
            <a:r>
              <a:rPr lang="it-IT" sz="2200" i="1"/>
              <a:t>xxx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DD2CCF5-DE75-6346-8E93-417BEC07FCCA}"/>
              </a:ext>
            </a:extLst>
          </p:cNvPr>
          <p:cNvSpPr/>
          <p:nvPr/>
        </p:nvSpPr>
        <p:spPr>
          <a:xfrm>
            <a:off x="836761" y="3491137"/>
            <a:ext cx="7629903" cy="3046988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C814C9"/>
                </a:solidFill>
                <a:latin typeface="Ubuntu Mono" panose="020B0509030602030204" pitchFamily="49" charset="0"/>
              </a:rPr>
              <a:t>prova_db $ 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php artisan  </a:t>
            </a:r>
            <a:r>
              <a:rPr lang="it-IT" sz="12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2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omettiamo diverse righe...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make:auth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Scaffold basic login and registration views and routes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Create a new controller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make:event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Create a new event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make:factory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Create a new model factory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make:listener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Create a new event listener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make:migration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Create a new migration file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make:model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Create a new Eloquent model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make:notification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Create a new notification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make:observer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Create a new observer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make:policy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Create a new policy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make:provider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Create a new service provider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make:request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Create a new form request class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make:resource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Create a new resource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make:rule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Create a new validation rule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make:test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Create a new test class</a:t>
            </a:r>
          </a:p>
        </p:txBody>
      </p:sp>
    </p:spTree>
    <p:extLst>
      <p:ext uri="{BB962C8B-B14F-4D97-AF65-F5344CB8AC3E}">
        <p14:creationId xmlns:p14="http://schemas.microsoft.com/office/powerpoint/2010/main" val="119657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623053-13F9-544D-9271-C6F05EAB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82"/>
            <a:ext cx="8229600" cy="591871"/>
          </a:xfrm>
        </p:spPr>
        <p:txBody>
          <a:bodyPr>
            <a:noAutofit/>
          </a:bodyPr>
          <a:lstStyle/>
          <a:p>
            <a:r>
              <a:rPr lang="it-IT" sz="3600" b="0" i="1"/>
              <a:t>make:migration </a:t>
            </a:r>
            <a:r>
              <a:rPr lang="it-IT" sz="3400" b="0" i="1">
                <a:latin typeface="Ubuntu Mono" panose="020B0509030602030204" pitchFamily="49" charset="0"/>
              </a:rPr>
              <a:t>create_</a:t>
            </a:r>
            <a:r>
              <a:rPr lang="it-IT" sz="3400" b="0" i="1">
                <a:highlight>
                  <a:srgbClr val="00FFFF"/>
                </a:highlight>
                <a:latin typeface="Ubuntu Mono" panose="020B0509030602030204" pitchFamily="49" charset="0"/>
              </a:rPr>
              <a:t>projects</a:t>
            </a:r>
            <a:r>
              <a:rPr lang="it-IT" sz="3400" b="0" i="1">
                <a:latin typeface="Ubuntu Mono" panose="020B0509030602030204" pitchFamily="49" charset="0"/>
              </a:rPr>
              <a:t>_table</a:t>
            </a:r>
            <a:r>
              <a:rPr lang="it-IT" sz="3600" b="0"/>
              <a:t>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7F74B0-8614-F848-98B6-C068CFE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F18529-801C-8C4D-A75A-35406A4C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FEDD82-AA9B-7B44-8506-CA9A77AE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17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F96BA97-3583-9447-8ADB-C4E7421F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2919"/>
            <a:ext cx="8406979" cy="33691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2ED6EC2-0D54-2A49-A1F7-8A2903A32D53}"/>
              </a:ext>
            </a:extLst>
          </p:cNvPr>
          <p:cNvSpPr txBox="1">
            <a:spLocks/>
          </p:cNvSpPr>
          <p:nvPr/>
        </p:nvSpPr>
        <p:spPr>
          <a:xfrm>
            <a:off x="457682" y="736520"/>
            <a:ext cx="8229118" cy="1411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L'intento finale è di creare una tabella </a:t>
            </a:r>
            <a:r>
              <a:rPr lang="it-IT" sz="2400" i="1"/>
              <a:t>projects</a:t>
            </a:r>
            <a:r>
              <a:rPr lang="it-IT" sz="2400"/>
              <a:t> nel DB</a:t>
            </a:r>
          </a:p>
          <a:p>
            <a:r>
              <a:rPr lang="it-IT" sz="2400"/>
              <a:t>In realtà, verrà solo creato un file "migrazione" 20XX</a:t>
            </a:r>
            <a:r>
              <a:rPr lang="it-IT" sz="2400" i="1"/>
              <a:t>..._create_</a:t>
            </a:r>
            <a:r>
              <a:rPr lang="it-IT" sz="2400" i="1">
                <a:highlight>
                  <a:srgbClr val="00FFFF"/>
                </a:highlight>
              </a:rPr>
              <a:t>projects</a:t>
            </a:r>
            <a:r>
              <a:rPr lang="it-IT" sz="2400" i="1"/>
              <a:t>_table.php</a:t>
            </a:r>
            <a:r>
              <a:rPr lang="it-IT" sz="2400"/>
              <a:t> con un metodo</a:t>
            </a:r>
            <a:r>
              <a:rPr lang="it-IT" sz="2400" i="1"/>
              <a:t> up()</a:t>
            </a:r>
            <a:r>
              <a:rPr lang="it-IT" sz="2400"/>
              <a:t> che invoca</a:t>
            </a:r>
            <a:br>
              <a:rPr lang="it-IT" sz="2400"/>
            </a:br>
            <a:r>
              <a:rPr lang="it-IT" sz="2400"/>
              <a:t>			</a:t>
            </a:r>
            <a:r>
              <a:rPr lang="it-IT" sz="2400" i="1"/>
              <a:t>Schema::create(</a:t>
            </a:r>
            <a:r>
              <a:rPr lang="it-IT" sz="2400" i="1">
                <a:highlight>
                  <a:srgbClr val="00FFFF"/>
                </a:highlight>
              </a:rPr>
              <a:t>'projects</a:t>
            </a:r>
            <a:r>
              <a:rPr lang="it-IT" sz="2400" i="1"/>
              <a:t>', function</a:t>
            </a:r>
            <a:r>
              <a:rPr lang="it-IT" sz="2400"/>
              <a:t> </a:t>
            </a:r>
            <a:r>
              <a:rPr lang="it-IT" sz="2400" i="1"/>
              <a:t>(Blueprint</a:t>
            </a:r>
            <a:r>
              <a:rPr lang="it-IT" sz="2400"/>
              <a:t> ...</a:t>
            </a:r>
            <a:r>
              <a:rPr lang="it-IT" sz="2400" i="1"/>
              <a:t>))</a:t>
            </a:r>
            <a:r>
              <a:rPr lang="it-IT" sz="2400"/>
              <a:t> 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158BC6C-0E0C-0946-92E0-FC3CF38CBB3B}"/>
              </a:ext>
            </a:extLst>
          </p:cNvPr>
          <p:cNvSpPr txBox="1">
            <a:spLocks/>
          </p:cNvSpPr>
          <p:nvPr/>
        </p:nvSpPr>
        <p:spPr>
          <a:xfrm>
            <a:off x="457682" y="5739898"/>
            <a:ext cx="8400086" cy="714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/>
              <a:t>Per la nuova tabella, il wizard genera uno schema di default "minimale"</a:t>
            </a:r>
          </a:p>
          <a:p>
            <a:r>
              <a:rPr lang="it-IT" sz="2200"/>
              <a:t>Ma la migrazione non è ancora avvenuta e il DB non contiene la nuova tabella...</a:t>
            </a:r>
          </a:p>
        </p:txBody>
      </p:sp>
    </p:spTree>
    <p:extLst>
      <p:ext uri="{BB962C8B-B14F-4D97-AF65-F5344CB8AC3E}">
        <p14:creationId xmlns:p14="http://schemas.microsoft.com/office/powerpoint/2010/main" val="349374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69317-53E1-994C-A5F6-FA1B758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0"/>
              <a:t>Convenzione sui nomi dei record del DB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C5BB61-5BBF-B647-AD5E-0E2B40DA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00" y="968578"/>
            <a:ext cx="8585285" cy="2377003"/>
          </a:xfrm>
        </p:spPr>
        <p:txBody>
          <a:bodyPr>
            <a:normAutofit lnSpcReduction="10000"/>
          </a:bodyPr>
          <a:lstStyle/>
          <a:p>
            <a:r>
              <a:rPr lang="it-IT"/>
              <a:t>Se la tabella è destinata a contenere record </a:t>
            </a:r>
            <a:r>
              <a:rPr lang="it-IT" i="1"/>
              <a:t>Xyz</a:t>
            </a:r>
            <a:endParaRPr lang="it-IT"/>
          </a:p>
          <a:p>
            <a:r>
              <a:rPr lang="it-IT"/>
              <a:t>la tabella si chiamerà </a:t>
            </a:r>
            <a:r>
              <a:rPr lang="it-IT" i="1"/>
              <a:t>xyzs</a:t>
            </a:r>
            <a:r>
              <a:rPr lang="it-IT"/>
              <a:t> (plurale, con -</a:t>
            </a:r>
            <a:r>
              <a:rPr lang="it-IT" i="1"/>
              <a:t>s</a:t>
            </a:r>
            <a:r>
              <a:rPr lang="it-IT"/>
              <a:t>)</a:t>
            </a:r>
          </a:p>
          <a:p>
            <a:r>
              <a:rPr lang="it-IT"/>
              <a:t>la migrazione per la tabella: </a:t>
            </a:r>
            <a:r>
              <a:rPr lang="it-IT" i="1"/>
              <a:t>create_xyzs_table</a:t>
            </a:r>
            <a:endParaRPr lang="it-IT"/>
          </a:p>
          <a:p>
            <a:r>
              <a:rPr lang="it-IT"/>
              <a:t>il modello (v. oltre) per il record: </a:t>
            </a:r>
            <a:r>
              <a:rPr lang="it-IT" i="1"/>
              <a:t>Xyz</a:t>
            </a:r>
            <a:r>
              <a:rPr lang="it-IT"/>
              <a:t> (singolare)</a:t>
            </a:r>
          </a:p>
          <a:p>
            <a:pPr marL="0" indent="0">
              <a:buNone/>
            </a:pPr>
            <a:r>
              <a:rPr lang="it-IT"/>
              <a:t>Nell'esempio in corso, </a:t>
            </a:r>
            <a:r>
              <a:rPr lang="it-IT" i="1"/>
              <a:t>Xyz</a:t>
            </a:r>
            <a:r>
              <a:rPr lang="it-IT"/>
              <a:t> è </a:t>
            </a:r>
            <a:r>
              <a:rPr lang="it-IT" i="1"/>
              <a:t>Project</a:t>
            </a:r>
            <a:r>
              <a:rPr lang="it-IT"/>
              <a:t>:</a:t>
            </a:r>
          </a:p>
          <a:p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D30ABF-DC8A-DC46-97CB-C1319964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9BFD50-8D98-424E-8B6C-D64E3283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5C369E-8667-6A4B-BAFA-4B3705B0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18</a:t>
            </a:fld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B5E4DF-1DB2-D944-BC1F-5FEFC80C0E7A}"/>
              </a:ext>
            </a:extLst>
          </p:cNvPr>
          <p:cNvSpPr/>
          <p:nvPr/>
        </p:nvSpPr>
        <p:spPr>
          <a:xfrm>
            <a:off x="491158" y="3512418"/>
            <a:ext cx="8366610" cy="2931572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 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php artisan make:migration create_projects_table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 invocato prima, </a:t>
            </a:r>
          </a:p>
          <a:p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  <a:cs typeface="Times New Roman" panose="02020603050405020304" pitchFamily="18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vediamone l'effetto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2014_10_12_000000_create_users_table          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2014_10_12_100000_create_password_resets_table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B42419"/>
                </a:solidFill>
                <a:latin typeface="Ubuntu Mono" panose="020B0509030602030204" pitchFamily="49" charset="0"/>
              </a:rPr>
              <a:t>No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| 2019_05_30_100205_create_projects_table        |  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ls database/migrations/2019_05_30_100205_create_projects_table.php 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database/migrations/2019_05_30_100205_create_projects_table.php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migrazione creato! 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it-IT" sz="1400" b="1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verificare con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 la tabella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è (ancora) nel DB</a:t>
            </a:r>
            <a:endParaRPr lang="it-IT" sz="1400" b="1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D30ABF-DC8A-DC46-97CB-C1319964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9BFD50-8D98-424E-8B6C-D64E3283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5C369E-8667-6A4B-BAFA-4B3705B0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19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07EBB87-252F-A64F-A49C-C5A16D57B7AD}"/>
              </a:ext>
            </a:extLst>
          </p:cNvPr>
          <p:cNvSpPr/>
          <p:nvPr/>
        </p:nvSpPr>
        <p:spPr>
          <a:xfrm>
            <a:off x="386717" y="880860"/>
            <a:ext cx="8020800" cy="546816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it-IT" sz="1400" b="1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verificare con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 la tabella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è (ancora) nel DB</a:t>
            </a:r>
            <a:endParaRPr lang="it-IT" sz="1400" b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 ora si avrà un effetto sul DB (e sulla storia delle migrazioni)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Migrating: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2019_05_30_100205_create_projects_table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Migrated: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2019_05_30_100205_create_projects_table</a:t>
            </a:r>
          </a:p>
          <a:p>
            <a:pPr>
              <a:spcBef>
                <a:spcPts val="300"/>
              </a:spcBef>
            </a:pP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2014_10_12_000000_create_users_table          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2014_10_12_100000_create_password_resets_table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2019_05_30_100205_create_projects_table        | 2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pPr>
              <a:spcBef>
                <a:spcPts val="600"/>
              </a:spcBef>
            </a:pP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migrate:rollback</a:t>
            </a:r>
            <a:endParaRPr lang="it-IT" sz="1400" b="1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Rolling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2019_05_30_100205_create_projects_table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Rolled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2019_05_30_100205_create_projects_table</a:t>
            </a:r>
          </a:p>
          <a:p>
            <a:pPr>
              <a:spcBef>
                <a:spcPts val="300"/>
              </a:spcBef>
            </a:pP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2014_10_12_000000_create_users_table          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2014_10_12_100000_create_password_resets_table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B42419"/>
                </a:solidFill>
                <a:effectLst/>
                <a:latin typeface="Ubuntu Mono" panose="020B0509030602030204" pitchFamily="49" charset="0"/>
              </a:rPr>
              <a:t>No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| 2019_05_30_100205_create_projects_table        |  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 b="1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mostra che scompare </a:t>
            </a:r>
            <a:r>
              <a:rPr lang="it-IT" sz="1400" b="1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 </a:t>
            </a:r>
            <a:r>
              <a:rPr lang="it-IT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anche dal DB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220A5D-9D7E-5A47-A8CD-F22389C4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99930"/>
          </a:xfrm>
        </p:spPr>
        <p:txBody>
          <a:bodyPr>
            <a:normAutofit fontScale="90000"/>
          </a:bodyPr>
          <a:lstStyle/>
          <a:p>
            <a:r>
              <a:rPr lang="it-IT" b="0"/>
              <a:t>Tabella </a:t>
            </a:r>
            <a:r>
              <a:rPr lang="it-IT" b="0" i="1"/>
              <a:t>projects</a:t>
            </a:r>
            <a:r>
              <a:rPr lang="it-IT" b="0"/>
              <a:t> con schema di default</a:t>
            </a:r>
          </a:p>
        </p:txBody>
      </p:sp>
    </p:spTree>
    <p:extLst>
      <p:ext uri="{BB962C8B-B14F-4D97-AF65-F5344CB8AC3E}">
        <p14:creationId xmlns:p14="http://schemas.microsoft.com/office/powerpoint/2010/main" val="128408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F6D0-B859-1D4F-9713-6BFEFFD9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316" y="-44801"/>
            <a:ext cx="3624969" cy="672363"/>
          </a:xfrm>
        </p:spPr>
        <p:txBody>
          <a:bodyPr>
            <a:normAutofit fontScale="90000"/>
          </a:bodyPr>
          <a:lstStyle/>
          <a:p>
            <a:r>
              <a:rPr lang="it-IT" b="0"/>
              <a:t>Configurazione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11CFB3-3FA6-C949-9968-4E8D0B0D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937845"/>
            <a:ext cx="2783145" cy="5488223"/>
          </a:xfrm>
        </p:spPr>
        <p:txBody>
          <a:bodyPr>
            <a:normAutofit/>
          </a:bodyPr>
          <a:lstStyle/>
          <a:p>
            <a:pPr marL="266700" indent="-266700"/>
            <a:r>
              <a:rPr lang="it-IT" sz="2400"/>
              <a:t>Le variabili definite nel file </a:t>
            </a:r>
            <a:r>
              <a:rPr lang="it-IT" sz="2400" i="1"/>
              <a:t>.env</a:t>
            </a:r>
            <a:r>
              <a:rPr lang="it-IT" sz="2400"/>
              <a:t> vengono lette da codice </a:t>
            </a:r>
            <a:r>
              <a:rPr lang="it-IT" sz="2400" i="1"/>
              <a:t>php</a:t>
            </a:r>
            <a:r>
              <a:rPr lang="it-IT" sz="2400"/>
              <a:t> che, per lo più, sta in </a:t>
            </a:r>
            <a:r>
              <a:rPr lang="it-IT" sz="2400" i="1"/>
              <a:t>config</a:t>
            </a:r>
            <a:endParaRPr lang="it-IT" sz="2400"/>
          </a:p>
          <a:p>
            <a:pPr marL="266700" indent="-266700"/>
            <a:r>
              <a:rPr lang="it-IT" sz="2400"/>
              <a:t>Per il DB, in particolare, </a:t>
            </a:r>
            <a:r>
              <a:rPr lang="it-IT" sz="2400" i="1"/>
              <a:t>database.php</a:t>
            </a:r>
          </a:p>
          <a:p>
            <a:pPr marL="266700" indent="-266700"/>
            <a:r>
              <a:rPr lang="it-IT" sz="2400"/>
              <a:t>e, per il nostro esempio, l'array di array '</a:t>
            </a:r>
            <a:r>
              <a:rPr lang="it-IT" sz="2400" i="1"/>
              <a:t>mysql</a:t>
            </a:r>
            <a:r>
              <a:rPr lang="it-IT" sz="2400"/>
              <a:t>'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2BE387-8FDA-C440-B709-0F678734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1F63-9E0F-554F-B4E7-D5CC4E5A3ED8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E51E4A-0312-4343-97A7-B028B92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D00037-1A69-1C44-88FD-94D799D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52A0A7-E547-E64D-97D4-2B637C24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14" y="567399"/>
            <a:ext cx="5991791" cy="3941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Fumetto 2 9">
            <a:extLst>
              <a:ext uri="{FF2B5EF4-FFF2-40B4-BE49-F238E27FC236}">
                <a16:creationId xmlns:a16="http://schemas.microsoft.com/office/drawing/2014/main" id="{D0545DD9-1BC8-D84E-B3FD-02336485707F}"/>
              </a:ext>
            </a:extLst>
          </p:cNvPr>
          <p:cNvSpPr/>
          <p:nvPr/>
        </p:nvSpPr>
        <p:spPr>
          <a:xfrm>
            <a:off x="7529689" y="1444978"/>
            <a:ext cx="982133" cy="485422"/>
          </a:xfrm>
          <a:prstGeom prst="wedgeRoundRectCallout">
            <a:avLst>
              <a:gd name="adj1" fmla="val 36087"/>
              <a:gd name="adj2" fmla="val 360175"/>
              <a:gd name="adj3" fmla="val 16667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default</a:t>
            </a:r>
          </a:p>
        </p:txBody>
      </p:sp>
      <p:sp>
        <p:nvSpPr>
          <p:cNvPr id="12" name="Fumetto 2 11">
            <a:extLst>
              <a:ext uri="{FF2B5EF4-FFF2-40B4-BE49-F238E27FC236}">
                <a16:creationId xmlns:a16="http://schemas.microsoft.com/office/drawing/2014/main" id="{EEF7BE0A-C3F4-364B-BFAD-A7C815BDF2A3}"/>
              </a:ext>
            </a:extLst>
          </p:cNvPr>
          <p:cNvSpPr/>
          <p:nvPr/>
        </p:nvSpPr>
        <p:spPr>
          <a:xfrm>
            <a:off x="5825068" y="1444978"/>
            <a:ext cx="1316662" cy="485422"/>
          </a:xfrm>
          <a:prstGeom prst="wedgeRoundRectCallout">
            <a:avLst>
              <a:gd name="adj1" fmla="val 36087"/>
              <a:gd name="adj2" fmla="val 360175"/>
              <a:gd name="adj3" fmla="val 16667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 file </a:t>
            </a:r>
            <a:r>
              <a:rPr lang="it-IT" i="1"/>
              <a:t>.env</a:t>
            </a:r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92BE4DA-9620-9449-AF5F-0107847C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96" y="4719244"/>
            <a:ext cx="5980309" cy="15713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8B4CD38-B6BB-034C-9704-5712A9082701}"/>
              </a:ext>
            </a:extLst>
          </p:cNvPr>
          <p:cNvCxnSpPr>
            <a:cxnSpLocks/>
          </p:cNvCxnSpPr>
          <p:nvPr/>
        </p:nvCxnSpPr>
        <p:spPr>
          <a:xfrm flipV="1">
            <a:off x="2041315" y="4910667"/>
            <a:ext cx="3467663" cy="443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54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15C83C-CBD8-4B40-B109-E3EE7CAF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60"/>
            <a:ext cx="8229600" cy="714453"/>
          </a:xfrm>
        </p:spPr>
        <p:txBody>
          <a:bodyPr>
            <a:normAutofit fontScale="90000"/>
          </a:bodyPr>
          <a:lstStyle/>
          <a:p>
            <a:r>
              <a:rPr lang="it-IT" b="0"/>
              <a:t>Aggiungere attributi a quelli di default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38B4A1-0C0F-B845-BE5C-3FD8AA36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1808" y="6454038"/>
            <a:ext cx="2133600" cy="365125"/>
          </a:xfrm>
        </p:spPr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D6A8-1178-2144-AD55-9395BC32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7472" y="6454038"/>
            <a:ext cx="2895600" cy="365125"/>
          </a:xfrm>
        </p:spPr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3A4D22-B640-174F-BA69-6E14229C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4168" y="6454038"/>
            <a:ext cx="2133600" cy="365125"/>
          </a:xfrm>
        </p:spPr>
        <p:txBody>
          <a:bodyPr/>
          <a:lstStyle/>
          <a:p>
            <a:fld id="{4F720C9A-7445-4A65-9EE3-313049014F89}" type="slidenum">
              <a:rPr lang="it-IT" smtClean="0"/>
              <a:t>20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E2BA428-3A50-0841-8C66-B9AD263EE8C4}"/>
              </a:ext>
            </a:extLst>
          </p:cNvPr>
          <p:cNvSpPr/>
          <p:nvPr/>
        </p:nvSpPr>
        <p:spPr>
          <a:xfrm>
            <a:off x="779509" y="2090055"/>
            <a:ext cx="7992534" cy="2631490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5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5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CreateProjectsTable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5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Migration</a:t>
            </a:r>
            <a:endParaRPr lang="it-IT" sz="15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5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5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5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up</a:t>
            </a:r>
            <a:r>
              <a:rPr lang="it-IT" sz="15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</a:t>
            </a:r>
            <a:endParaRPr lang="it-IT" sz="15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{</a:t>
            </a: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Schema</a:t>
            </a:r>
            <a:r>
              <a:rPr lang="it-IT" sz="15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5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500">
                <a:effectLst/>
                <a:latin typeface="Ubuntu Mono" panose="020B0509030602030204" pitchFamily="49" charset="0"/>
              </a:rPr>
              <a:t>(</a:t>
            </a:r>
            <a:r>
              <a:rPr lang="it-IT" sz="15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'projects'</a:t>
            </a:r>
            <a:r>
              <a:rPr lang="it-IT" sz="1500">
                <a:effectLst/>
                <a:latin typeface="Ubuntu Mono" panose="020B0509030602030204" pitchFamily="49" charset="0"/>
              </a:rPr>
              <a:t>, </a:t>
            </a:r>
            <a:r>
              <a:rPr lang="it-IT" sz="15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500">
                <a:effectLst/>
                <a:latin typeface="Ubuntu Mono" panose="020B0509030602030204" pitchFamily="49" charset="0"/>
              </a:rPr>
              <a:t> (Blueprint </a:t>
            </a:r>
            <a:r>
              <a:rPr lang="it-IT" sz="15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$table</a:t>
            </a:r>
            <a:r>
              <a:rPr lang="it-IT" sz="1500">
                <a:effectLst/>
                <a:latin typeface="Ubuntu Mono" panose="020B0509030602030204" pitchFamily="49" charset="0"/>
              </a:rPr>
              <a:t>) {</a:t>
            </a: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    </a:t>
            </a:r>
            <a:r>
              <a:rPr lang="it-IT" sz="15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$table</a:t>
            </a:r>
            <a:r>
              <a:rPr lang="it-IT" sz="15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5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bigIncrements</a:t>
            </a:r>
            <a:r>
              <a:rPr lang="it-IT" sz="1500">
                <a:effectLst/>
                <a:latin typeface="Ubuntu Mono" panose="020B0509030602030204" pitchFamily="49" charset="0"/>
              </a:rPr>
              <a:t>(</a:t>
            </a:r>
            <a:r>
              <a:rPr lang="it-IT" sz="15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'id'</a:t>
            </a:r>
            <a:r>
              <a:rPr lang="it-IT" sz="15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    </a:t>
            </a:r>
            <a:r>
              <a:rPr lang="it-IT" sz="1500">
                <a:solidFill>
                  <a:srgbClr val="19177C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$table</a:t>
            </a:r>
            <a:r>
              <a:rPr lang="it-IT" sz="1500">
                <a:solidFill>
                  <a:srgbClr val="666666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-&gt;</a:t>
            </a:r>
            <a:r>
              <a:rPr lang="it-IT" sz="1500">
                <a:solidFill>
                  <a:srgbClr val="7D9029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string</a:t>
            </a:r>
            <a:r>
              <a:rPr lang="it-IT" sz="15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(</a:t>
            </a:r>
            <a:r>
              <a:rPr lang="it-IT" sz="1500">
                <a:solidFill>
                  <a:srgbClr val="BA2121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'title'</a:t>
            </a:r>
            <a:r>
              <a:rPr lang="it-IT" sz="15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);       </a:t>
            </a:r>
            <a:r>
              <a:rPr lang="it-IT" sz="1500" i="1">
                <a:solidFill>
                  <a:srgbClr val="40808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// aggiunto a mano</a:t>
            </a:r>
            <a:endParaRPr lang="it-IT" sz="1500">
              <a:effectLst/>
              <a:highlight>
                <a:srgbClr val="C0C0C0"/>
              </a:highlight>
              <a:latin typeface="Ubuntu Mono" panose="020B0509030602030204" pitchFamily="49" charset="0"/>
            </a:endParaRP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    </a:t>
            </a:r>
            <a:r>
              <a:rPr lang="it-IT" sz="1500">
                <a:solidFill>
                  <a:srgbClr val="19177C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$table</a:t>
            </a:r>
            <a:r>
              <a:rPr lang="it-IT" sz="1500">
                <a:solidFill>
                  <a:srgbClr val="666666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-&gt;</a:t>
            </a:r>
            <a:r>
              <a:rPr lang="it-IT" sz="1500">
                <a:solidFill>
                  <a:srgbClr val="7D9029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text</a:t>
            </a:r>
            <a:r>
              <a:rPr lang="it-IT" sz="15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(</a:t>
            </a:r>
            <a:r>
              <a:rPr lang="it-IT" sz="1500">
                <a:solidFill>
                  <a:srgbClr val="BA2121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'description'</a:t>
            </a:r>
            <a:r>
              <a:rPr lang="it-IT" sz="1500">
                <a:highlight>
                  <a:srgbClr val="C0C0C0"/>
                </a:highlight>
                <a:latin typeface="Ubuntu Mono" panose="020B0509030602030204" pitchFamily="49" charset="0"/>
              </a:rPr>
              <a:t>);   </a:t>
            </a:r>
            <a:r>
              <a:rPr lang="it-IT" sz="1500" i="1">
                <a:solidFill>
                  <a:srgbClr val="40808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// aggiunto a mano</a:t>
            </a:r>
            <a:endParaRPr lang="it-IT" sz="1500">
              <a:effectLst/>
              <a:highlight>
                <a:srgbClr val="C0C0C0"/>
              </a:highlight>
              <a:latin typeface="Ubuntu Mono" panose="020B0509030602030204" pitchFamily="49" charset="0"/>
            </a:endParaRP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    </a:t>
            </a:r>
            <a:r>
              <a:rPr lang="it-IT" sz="15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$table</a:t>
            </a:r>
            <a:r>
              <a:rPr lang="it-IT" sz="15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5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timestamps</a:t>
            </a:r>
            <a:r>
              <a:rPr lang="it-IT" sz="15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    });</a:t>
            </a:r>
          </a:p>
          <a:p>
            <a:r>
              <a:rPr lang="it-IT" sz="1500">
                <a:effectLst/>
                <a:latin typeface="Ubuntu Mono" panose="020B0509030602030204" pitchFamily="49" charset="0"/>
              </a:rPr>
              <a:t>    }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386ABA6-04DC-7847-8503-32B42557B2E0}"/>
              </a:ext>
            </a:extLst>
          </p:cNvPr>
          <p:cNvSpPr txBox="1">
            <a:spLocks/>
          </p:cNvSpPr>
          <p:nvPr/>
        </p:nvSpPr>
        <p:spPr>
          <a:xfrm>
            <a:off x="371956" y="849524"/>
            <a:ext cx="8651463" cy="118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/>
              <a:t>Per la nuova tabella </a:t>
            </a:r>
            <a:r>
              <a:rPr lang="it-IT" sz="2200" i="1"/>
              <a:t>projects</a:t>
            </a:r>
            <a:r>
              <a:rPr lang="it-IT" sz="2200"/>
              <a:t> , il wizard </a:t>
            </a:r>
            <a:r>
              <a:rPr lang="it-IT" sz="2200" i="1"/>
              <a:t>artisan make:migration</a:t>
            </a:r>
            <a:r>
              <a:rPr lang="it-IT" sz="2200"/>
              <a:t> genera, nella </a:t>
            </a:r>
            <a:r>
              <a:rPr lang="it-IT" sz="2200" i="1"/>
              <a:t>20XX..._create_projects_table.php</a:t>
            </a:r>
            <a:r>
              <a:rPr lang="it-IT" sz="2200"/>
              <a:t>, uno schema di default "minimale", che arricchiremo con campi </a:t>
            </a:r>
            <a:r>
              <a:rPr lang="it-IT" sz="2200" i="1"/>
              <a:t>title</a:t>
            </a:r>
            <a:r>
              <a:rPr lang="it-IT" sz="2200"/>
              <a:t> e </a:t>
            </a:r>
            <a:r>
              <a:rPr lang="it-IT" sz="2200" i="1"/>
              <a:t>description</a:t>
            </a:r>
            <a:r>
              <a:rPr lang="it-IT" sz="2200"/>
              <a:t> (multi-righe):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A0A1373-1466-0E44-A0BD-D41D514283DC}"/>
              </a:ext>
            </a:extLst>
          </p:cNvPr>
          <p:cNvSpPr txBox="1">
            <a:spLocks/>
          </p:cNvSpPr>
          <p:nvPr/>
        </p:nvSpPr>
        <p:spPr>
          <a:xfrm>
            <a:off x="371957" y="4779764"/>
            <a:ext cx="8400086" cy="7141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/>
              <a:t>Ma lo schema nel DB non è ancora cambiato (già verificato con </a:t>
            </a:r>
            <a:r>
              <a:rPr lang="it-IT" sz="2200" i="1"/>
              <a:t>phpmyadmin</a:t>
            </a:r>
            <a:r>
              <a:rPr lang="it-IT" sz="2200"/>
              <a:t>) e dovrà avvenire una migrazione perché cambi: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ABA2D91-8FEC-A843-8FC6-95840CF2C10C}"/>
              </a:ext>
            </a:extLst>
          </p:cNvPr>
          <p:cNvSpPr/>
          <p:nvPr/>
        </p:nvSpPr>
        <p:spPr>
          <a:xfrm>
            <a:off x="779509" y="5493904"/>
            <a:ext cx="7992534" cy="954107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migrate:rollback</a:t>
            </a:r>
            <a:endParaRPr lang="it-IT" sz="140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                                    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migrate        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vedere modifica nel DB con </a:t>
            </a:r>
            <a:r>
              <a:rPr lang="it-IT" sz="14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</a:t>
            </a:r>
            <a:endParaRPr lang="it-IT" sz="1400">
              <a:solidFill>
                <a:srgbClr val="C814C9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33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15C83C-CBD8-4B40-B109-E3EE7CAF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299"/>
            <a:ext cx="8229600" cy="577441"/>
          </a:xfrm>
        </p:spPr>
        <p:txBody>
          <a:bodyPr>
            <a:normAutofit fontScale="90000"/>
          </a:bodyPr>
          <a:lstStyle/>
          <a:p>
            <a:r>
              <a:rPr lang="it-IT"/>
              <a:t>Metodo up()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451F04-A791-8842-A20D-E4D53CAC7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2" y="830348"/>
            <a:ext cx="8229599" cy="3896927"/>
          </a:xfrm>
        </p:spPr>
        <p:txBody>
          <a:bodyPr>
            <a:normAutofit/>
          </a:bodyPr>
          <a:lstStyle/>
          <a:p>
            <a:r>
              <a:rPr lang="it-IT" sz="2400"/>
              <a:t>A questo punto è chiaro che, per effetto di </a:t>
            </a:r>
            <a:r>
              <a:rPr lang="it-IT" sz="2400" i="1"/>
              <a:t>migrate</a:t>
            </a:r>
            <a:r>
              <a:rPr lang="it-IT" sz="2400"/>
              <a:t>, viene invocato il metodo </a:t>
            </a:r>
            <a:r>
              <a:rPr lang="it-IT" sz="2400" i="1"/>
              <a:t>up()</a:t>
            </a:r>
            <a:r>
              <a:rPr lang="it-IT" sz="2400"/>
              <a:t> della migrazione di una tabella come </a:t>
            </a:r>
            <a:r>
              <a:rPr lang="it-IT" sz="2400" i="1">
                <a:highlight>
                  <a:srgbClr val="00FFFF"/>
                </a:highlight>
              </a:rPr>
              <a:t>projects</a:t>
            </a:r>
            <a:endParaRPr lang="it-IT" sz="2400">
              <a:highlight>
                <a:srgbClr val="00FFFF"/>
              </a:highlight>
            </a:endParaRPr>
          </a:p>
          <a:p>
            <a:r>
              <a:rPr lang="it-IT" sz="2400"/>
              <a:t>Come al solito, la dinamica dell'invocazione di </a:t>
            </a:r>
            <a:r>
              <a:rPr lang="it-IT" sz="2400" i="1"/>
              <a:t>up()</a:t>
            </a:r>
            <a:r>
              <a:rPr lang="it-IT" sz="2400"/>
              <a:t> non è immediata da stabilire</a:t>
            </a:r>
          </a:p>
          <a:p>
            <a:r>
              <a:rPr lang="it-IT" sz="2400"/>
              <a:t>Sarà </a:t>
            </a:r>
            <a:r>
              <a:rPr lang="it-IT" sz="2400" i="1"/>
              <a:t>up()</a:t>
            </a:r>
            <a:r>
              <a:rPr lang="it-IT" sz="2400"/>
              <a:t> della classe </a:t>
            </a:r>
            <a:r>
              <a:rPr lang="it-IT" sz="2400" i="1"/>
              <a:t>Create</a:t>
            </a:r>
            <a:r>
              <a:rPr lang="it-IT" sz="2400" i="1">
                <a:highlight>
                  <a:srgbClr val="00FFFF"/>
                </a:highlight>
              </a:rPr>
              <a:t>Projects</a:t>
            </a:r>
            <a:r>
              <a:rPr lang="it-IT" sz="2400" i="1"/>
              <a:t>Table</a:t>
            </a:r>
            <a:r>
              <a:rPr lang="it-IT" sz="2400"/>
              <a:t>, attraverso </a:t>
            </a:r>
            <a:br>
              <a:rPr lang="it-IT" sz="2400"/>
            </a:br>
            <a:r>
              <a:rPr lang="it-IT" sz="2400"/>
              <a:t>	         </a:t>
            </a:r>
            <a:r>
              <a:rPr lang="it-IT" sz="2400" i="1"/>
              <a:t>Schema::create('projects', function (Blueprint ...) ...)</a:t>
            </a:r>
            <a:r>
              <a:rPr lang="it-IT" sz="2400"/>
              <a:t> </a:t>
            </a:r>
            <a:br>
              <a:rPr lang="it-IT" sz="2400"/>
            </a:br>
            <a:r>
              <a:rPr lang="it-IT" sz="2400"/>
              <a:t>a far sì che venga creata la tabella applicandole lo schema (</a:t>
            </a:r>
            <a:r>
              <a:rPr lang="it-IT" sz="2400" i="1"/>
              <a:t>Blueprint</a:t>
            </a:r>
            <a:r>
              <a:rPr lang="it-IT" sz="2400"/>
              <a:t>) descritto nella closure che fa da 2° argomento di </a:t>
            </a:r>
            <a:r>
              <a:rPr lang="it-IT" sz="2400" i="1"/>
              <a:t>Schema::create()</a:t>
            </a:r>
            <a:endParaRPr lang="it-IT" sz="240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38B4A1-0C0F-B845-BE5C-3FD8AA36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D6A8-1178-2144-AD55-9395BC32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3A4D22-B640-174F-BA69-6E14229C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21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EF893B-6F13-B747-9242-380176DC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6" y="4566299"/>
            <a:ext cx="5798815" cy="192715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118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15C83C-CBD8-4B40-B109-E3EE7CAF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/>
              <a:t>down()</a:t>
            </a:r>
            <a:r>
              <a:rPr lang="it-IT"/>
              <a:t>: supporto per il rollback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451F04-A791-8842-A20D-E4D53CAC7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948" y="955102"/>
            <a:ext cx="3922599" cy="2384519"/>
          </a:xfrm>
        </p:spPr>
        <p:txBody>
          <a:bodyPr>
            <a:normAutofit/>
          </a:bodyPr>
          <a:lstStyle/>
          <a:p>
            <a:r>
              <a:rPr lang="it-IT" sz="2000" i="1"/>
              <a:t>make:migration</a:t>
            </a:r>
            <a:r>
              <a:rPr lang="it-IT" sz="2000"/>
              <a:t> definisce automaticamente, nella migrazione, il metodo </a:t>
            </a:r>
            <a:r>
              <a:rPr lang="it-IT" sz="2000" i="1"/>
              <a:t>down()</a:t>
            </a:r>
            <a:r>
              <a:rPr lang="it-IT" sz="2000"/>
              <a:t>, che verrà invocato per implementare il rollback</a:t>
            </a:r>
            <a:endParaRPr lang="it-IT" sz="2000" i="1"/>
          </a:p>
          <a:p>
            <a:r>
              <a:rPr lang="it-IT" sz="2000"/>
              <a:t>Il default è che </a:t>
            </a:r>
            <a:r>
              <a:rPr lang="it-IT" sz="2000" i="1"/>
              <a:t>down()</a:t>
            </a:r>
            <a:r>
              <a:rPr lang="it-IT" sz="2000"/>
              <a:t> causi un </a:t>
            </a:r>
            <a:r>
              <a:rPr lang="it-IT" sz="2000" i="1"/>
              <a:t>drop</a:t>
            </a:r>
            <a:r>
              <a:rPr lang="it-IT" sz="2000"/>
              <a:t> della tabella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38B4A1-0C0F-B845-BE5C-3FD8AA36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D6A8-1178-2144-AD55-9395BC32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3A4D22-B640-174F-BA69-6E14229C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22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C1D34ED-72C9-7C4E-AA9E-8480FA03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15" y="1068555"/>
            <a:ext cx="4054415" cy="1899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5974FCB-A2B1-6D4F-9BD4-96B467863631}"/>
              </a:ext>
            </a:extLst>
          </p:cNvPr>
          <p:cNvSpPr txBox="1">
            <a:spLocks/>
          </p:cNvSpPr>
          <p:nvPr/>
        </p:nvSpPr>
        <p:spPr>
          <a:xfrm>
            <a:off x="261947" y="3445055"/>
            <a:ext cx="8560507" cy="3053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/>
              <a:t>Alcuni sviluppatori preferiscono introdurre un metodo </a:t>
            </a:r>
            <a:r>
              <a:rPr lang="it-IT" sz="2000" i="1"/>
              <a:t>down()</a:t>
            </a:r>
            <a:r>
              <a:rPr lang="it-IT" sz="2000"/>
              <a:t> vuoto (nel timore di "buttar via" con un rollback del codice utile)</a:t>
            </a:r>
          </a:p>
          <a:p>
            <a:pPr lvl="1"/>
            <a:r>
              <a:rPr lang="it-IT" sz="2000"/>
              <a:t>cioè vanno solo in avanti!</a:t>
            </a:r>
          </a:p>
          <a:p>
            <a:pPr marL="400050"/>
            <a:r>
              <a:rPr lang="it-IT" sz="2000"/>
              <a:t>Es.: commentare il corpo di </a:t>
            </a:r>
            <a:r>
              <a:rPr lang="it-IT" sz="2000" i="1"/>
              <a:t>down()</a:t>
            </a:r>
            <a:r>
              <a:rPr lang="it-IT" sz="2000"/>
              <a:t> e verificare effetto di </a:t>
            </a:r>
            <a:r>
              <a:rPr lang="it-IT" sz="2000" i="1"/>
              <a:t>rollback</a:t>
            </a:r>
            <a:r>
              <a:rPr lang="it-IT" sz="2000"/>
              <a:t> con </a:t>
            </a:r>
            <a:r>
              <a:rPr lang="it-IT" sz="2000" i="1"/>
              <a:t>phpmyadmin</a:t>
            </a:r>
          </a:p>
          <a:p>
            <a:pPr marL="400050"/>
            <a:r>
              <a:rPr lang="it-IT" sz="2000"/>
              <a:t>In questo stile, se si corregge un errore, piuttosto che "tornare indietro", in realtà si fa un fork del progetto che corregga l'errore</a:t>
            </a:r>
          </a:p>
          <a:p>
            <a:pPr marL="400050"/>
            <a:r>
              <a:rPr lang="it-IT" sz="2000"/>
              <a:t>Anche in questo caso, di tanto in tanto, se lo si vuole, si usa </a:t>
            </a:r>
            <a:r>
              <a:rPr lang="it-IT" sz="2000" i="1"/>
              <a:t>migrate:fresh</a:t>
            </a:r>
            <a:r>
              <a:rPr lang="it-IT" sz="2000"/>
              <a:t> per fare "drop" di tutte le tabelle e ricrearle come specificano i file-migrazione</a:t>
            </a:r>
          </a:p>
        </p:txBody>
      </p:sp>
    </p:spTree>
    <p:extLst>
      <p:ext uri="{BB962C8B-B14F-4D97-AF65-F5344CB8AC3E}">
        <p14:creationId xmlns:p14="http://schemas.microsoft.com/office/powerpoint/2010/main" val="5107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C21FA-A96D-3B43-B63E-038A642E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/>
              <a:t>Active Record (pattern), da Wikipedia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90CC97-B7B4-3943-8274-CCA3F4C2B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442" y="904354"/>
            <a:ext cx="8427358" cy="5489396"/>
          </a:xfrm>
        </p:spPr>
        <p:txBody>
          <a:bodyPr>
            <a:noAutofit/>
          </a:bodyPr>
          <a:lstStyle/>
          <a:p>
            <a:pPr marL="269875" indent="-269875"/>
            <a:r>
              <a:rPr lang="it-IT" sz="2200"/>
              <a:t>L'active record pattern fornisce un approccio per l'accesso ai dati di un database (</a:t>
            </a:r>
            <a:r>
              <a:rPr lang="it-IT" sz="2200" b="1"/>
              <a:t>DB</a:t>
            </a:r>
            <a:r>
              <a:rPr lang="it-IT" sz="2200"/>
              <a:t>) da codice in un linguaggio orientato agli oggetti</a:t>
            </a:r>
          </a:p>
          <a:p>
            <a:pPr marL="269875" indent="-269875"/>
            <a:r>
              <a:rPr lang="it-IT" sz="2200"/>
              <a:t>Ogni tabella (o </a:t>
            </a:r>
            <a:r>
              <a:rPr lang="it-IT" sz="2200" i="1"/>
              <a:t>vista</a:t>
            </a:r>
            <a:r>
              <a:rPr lang="it-IT" sz="2200"/>
              <a:t>) del DB corrisponde a (è gestita come) una classe, quindi</a:t>
            </a:r>
          </a:p>
          <a:p>
            <a:pPr marL="669925" lvl="1" indent="-269875">
              <a:spcBef>
                <a:spcPts val="0"/>
              </a:spcBef>
            </a:pPr>
            <a:r>
              <a:rPr lang="it-IT" sz="2200"/>
              <a:t>un oggetto-istanza corrisponde a una riga (o </a:t>
            </a:r>
            <a:r>
              <a:rPr lang="it-IT" sz="2200" i="1"/>
              <a:t>record</a:t>
            </a:r>
            <a:r>
              <a:rPr lang="it-IT" sz="2200"/>
              <a:t>) della tabella</a:t>
            </a:r>
          </a:p>
          <a:p>
            <a:pPr marL="269875" indent="-269875"/>
            <a:r>
              <a:rPr lang="it-IT" sz="2200"/>
              <a:t>L'interfaccia di un oggetto conforme a questo pattern dovrebbe includere:</a:t>
            </a:r>
          </a:p>
          <a:p>
            <a:pPr marL="539750" lvl="1" indent="-260350"/>
            <a:r>
              <a:rPr lang="it-IT" sz="2200"/>
              <a:t>funzioni CRUD: Create, Read, Update, and Delete, nonché</a:t>
            </a:r>
          </a:p>
          <a:p>
            <a:pPr marL="539750" lvl="1" indent="-260350"/>
            <a:r>
              <a:rPr lang="it-IT" sz="2200"/>
              <a:t>proprietà (campi, membri...) corrispondenti (più o meno) direttamente alle colonne/attributi di una sottostante tabella di DB</a:t>
            </a:r>
          </a:p>
          <a:p>
            <a:pPr marL="269875" lvl="1" indent="0">
              <a:buNone/>
            </a:pPr>
            <a:r>
              <a:rPr lang="it-IT" sz="2200"/>
              <a:t>Per lo più, la classe wrapper della tabella implementa un </a:t>
            </a:r>
            <a:r>
              <a:rPr lang="it-IT" sz="2200" i="1"/>
              <a:t>metodo di accesso</a:t>
            </a:r>
            <a:r>
              <a:rPr lang="it-IT" sz="2200"/>
              <a:t> o una </a:t>
            </a:r>
            <a:r>
              <a:rPr lang="it-IT" sz="2200" i="1"/>
              <a:t>proprietà</a:t>
            </a:r>
            <a:r>
              <a:rPr lang="it-IT" sz="2200"/>
              <a:t> per ciascun attributo/colonna di una tabella o view nel DB</a:t>
            </a:r>
          </a:p>
          <a:p>
            <a:pPr marL="269875" indent="-269875"/>
            <a:r>
              <a:rPr lang="it-IT" sz="2200"/>
              <a:t>Le </a:t>
            </a:r>
            <a:r>
              <a:rPr lang="it-IT" sz="2200" i="1"/>
              <a:t>relazioni</a:t>
            </a:r>
            <a:r>
              <a:rPr lang="it-IT" sz="2200"/>
              <a:t> (</a:t>
            </a:r>
            <a:r>
              <a:rPr lang="it-IT" sz="2200" i="1"/>
              <a:t>x</a:t>
            </a:r>
            <a:r>
              <a:rPr lang="it-IT" sz="2200"/>
              <a:t>:</a:t>
            </a:r>
            <a:r>
              <a:rPr lang="it-IT" sz="2200" i="1"/>
              <a:t>y</a:t>
            </a:r>
            <a:r>
              <a:rPr lang="it-IT" sz="2200"/>
              <a:t>) tra tabelle e le chiavi delle tabelle sono rispecchiate da apposite proprietà degli oggetti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5DCB70-CBA9-9B4A-9929-3672503E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68CEA7-017D-C045-9AB3-2493DFE0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1C0FD6-7A16-DD4F-9E3D-216061F1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424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C21FA-A96D-3B43-B63E-038A642E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/>
              <a:t>Active Record (AR): concetti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90CC97-B7B4-3943-8274-CCA3F4C2B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442" y="904354"/>
            <a:ext cx="8427358" cy="5489396"/>
          </a:xfrm>
        </p:spPr>
        <p:txBody>
          <a:bodyPr>
            <a:noAutofit/>
          </a:bodyPr>
          <a:lstStyle/>
          <a:p>
            <a:pPr marL="269875" indent="-269875"/>
            <a:r>
              <a:rPr lang="it-IT" sz="2400"/>
              <a:t>L'idea di fondo dell'AR pattern è che questo fornisce una visione astratta del DB e nasconde l'interazione con questo</a:t>
            </a:r>
          </a:p>
          <a:p>
            <a:pPr marL="269875" indent="-269875"/>
            <a:r>
              <a:rPr lang="it-IT" sz="2400"/>
              <a:t>Dopo la creazione di un nuovo oggetto, un suo </a:t>
            </a:r>
            <a:r>
              <a:rPr lang="it-IT" sz="2400" i="1"/>
              <a:t>salvataggio</a:t>
            </a:r>
            <a:r>
              <a:rPr lang="it-IT" sz="2400"/>
              <a:t>, darà luogo all'aggiunta di una riga (record/individuo) alla tabella sottostante</a:t>
            </a:r>
          </a:p>
          <a:p>
            <a:pPr marL="269875" indent="-269875"/>
            <a:r>
              <a:rPr lang="it-IT" sz="2400" i="1"/>
              <a:t>Caricare</a:t>
            </a:r>
            <a:r>
              <a:rPr lang="it-IT" sz="2400"/>
              <a:t> un oggetto estrae l'informazione contenuta in esso dal DB</a:t>
            </a:r>
          </a:p>
          <a:p>
            <a:pPr marL="269875" indent="-269875"/>
            <a:r>
              <a:rPr lang="it-IT" sz="2400" i="1"/>
              <a:t>Aggiornare</a:t>
            </a:r>
            <a:r>
              <a:rPr lang="it-IT" sz="2400"/>
              <a:t> un oggetto fa sì che si aggiornerà la riga corrispondente in tabella</a:t>
            </a:r>
          </a:p>
          <a:p>
            <a:pPr marL="269875" indent="-269875"/>
            <a:r>
              <a:rPr lang="it-IT" sz="2400"/>
              <a:t>Tutte le operazioni predette, e altre di interesse, nascondono query SQL più o meno complesse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5DCB70-CBA9-9B4A-9929-3672503E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68CEA7-017D-C045-9AB3-2493DFE0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1C0FD6-7A16-DD4F-9E3D-216061F1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48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C21FA-A96D-3B43-B63E-038A642E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/>
              <a:t>Active Record (AR): concetti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90CC97-B7B4-3943-8274-CCA3F4C2B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382" y="881575"/>
            <a:ext cx="8747236" cy="55212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350"/>
              <a:t>Per ribadire i concetti introdotti:</a:t>
            </a:r>
          </a:p>
          <a:p>
            <a:pPr marL="269875" indent="-269875"/>
            <a:r>
              <a:rPr lang="it-IT" sz="2350"/>
              <a:t>Il raccordo tra oggetti-AR e tabelle del DB è automatico e trasparente</a:t>
            </a:r>
          </a:p>
          <a:p>
            <a:pPr marL="269875" indent="-269875"/>
            <a:r>
              <a:rPr lang="it-IT" sz="2350"/>
              <a:t>Il programmatore che usa il pattern AR non ha bisogno di interagire col DB attraverso query SQL</a:t>
            </a:r>
          </a:p>
          <a:p>
            <a:pPr marL="269875" indent="-269875"/>
            <a:r>
              <a:rPr lang="it-IT" sz="2350"/>
              <a:t>Queste avvengono "automaticamente" quando si </a:t>
            </a:r>
            <a:r>
              <a:rPr lang="it-IT" sz="2350" i="1"/>
              <a:t>salva</a:t>
            </a:r>
            <a:r>
              <a:rPr lang="it-IT" sz="2350"/>
              <a:t> un oggetto o lo si </a:t>
            </a:r>
            <a:r>
              <a:rPr lang="it-IT" sz="2350" i="1"/>
              <a:t>carica</a:t>
            </a:r>
            <a:r>
              <a:rPr lang="it-IT" sz="2350"/>
              <a:t> e producono gli effetti desiderati nei due sensi (su oggetto o DB)</a:t>
            </a:r>
          </a:p>
          <a:p>
            <a:pPr marL="0" indent="0">
              <a:buNone/>
            </a:pPr>
            <a:r>
              <a:rPr lang="it-IT" sz="2350"/>
              <a:t>Il pattern AR è dunque centrale per software che </a:t>
            </a:r>
            <a:r>
              <a:rPr lang="it-IT" sz="2350" b="1"/>
              <a:t>implementa: </a:t>
            </a:r>
          </a:p>
          <a:p>
            <a:pPr marL="269875" indent="-269875"/>
            <a:r>
              <a:rPr lang="it-IT" sz="2350"/>
              <a:t>la persistenza per sistemi a oggetti</a:t>
            </a:r>
          </a:p>
          <a:p>
            <a:pPr marL="269875" indent="-269875"/>
            <a:r>
              <a:rPr lang="it-IT" sz="2350"/>
              <a:t>un ORM (Object-Relational Mapping), cioè lo strato software che rende possibile l'astrazione dell'AR, mappando gli oggetti sulle relazioni (tra dati)</a:t>
            </a:r>
          </a:p>
          <a:p>
            <a:pPr marL="0" indent="0">
              <a:buNone/>
            </a:pPr>
            <a:r>
              <a:rPr lang="it-IT" sz="2350"/>
              <a:t>Esempi di ORM: EJB o Hibernate per Java, Eloquent di Laravel per PHP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5DCB70-CBA9-9B4A-9929-3672503E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68CEA7-017D-C045-9AB3-2493DFE0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1C0FD6-7A16-DD4F-9E3D-216061F1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14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8D0A-75F1-3341-B61A-1F73BB30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Active Record in Laravel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6DCD0F-573E-E74E-92B7-D4E91EBE5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809" y="911225"/>
            <a:ext cx="8553308" cy="934828"/>
          </a:xfrm>
        </p:spPr>
        <p:txBody>
          <a:bodyPr>
            <a:normAutofit/>
          </a:bodyPr>
          <a:lstStyle/>
          <a:p>
            <a:pPr marL="269875" indent="-269875"/>
            <a:r>
              <a:rPr lang="it-IT" sz="2400"/>
              <a:t>L'implementazione degli AR è affidata al componente </a:t>
            </a:r>
            <a:r>
              <a:rPr lang="it-IT" sz="2400" i="1"/>
              <a:t>eloquent</a:t>
            </a:r>
            <a:endParaRPr lang="it-IT" sz="2400"/>
          </a:p>
          <a:p>
            <a:pPr marL="269875" indent="-269875"/>
            <a:r>
              <a:rPr lang="it-IT" sz="2400"/>
              <a:t>Il tool per generare le classi/tabelle per gli oggetti/record è: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F57CE3-672F-1C4D-AB9C-5431E92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7A1D56-C58F-2E4E-AC90-E4CCB5B5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40F1C4-8B7E-7A40-9FDA-768B0DAB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26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86B27C6-5F8C-264D-BA51-326181E23EE7}"/>
              </a:ext>
            </a:extLst>
          </p:cNvPr>
          <p:cNvSpPr/>
          <p:nvPr/>
        </p:nvSpPr>
        <p:spPr>
          <a:xfrm>
            <a:off x="621101" y="1846053"/>
            <a:ext cx="7962181" cy="523220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make:model Project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Model created successfully.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E9F3A07-F5CF-3C4E-9669-12F14349CF53}"/>
              </a:ext>
            </a:extLst>
          </p:cNvPr>
          <p:cNvSpPr txBox="1">
            <a:spLocks/>
          </p:cNvSpPr>
          <p:nvPr/>
        </p:nvSpPr>
        <p:spPr>
          <a:xfrm>
            <a:off x="261808" y="2419694"/>
            <a:ext cx="8771660" cy="301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/>
            <a:r>
              <a:rPr lang="it-IT" sz="2400"/>
              <a:t>è ragionevole (non un obbligo) che il modello generato corrisponda a una tabella del DB e a una </a:t>
            </a:r>
            <a:r>
              <a:rPr lang="it-IT" sz="2400" i="1"/>
              <a:t>migration</a:t>
            </a:r>
            <a:r>
              <a:rPr lang="it-IT" sz="2400"/>
              <a:t> per questa tabella</a:t>
            </a:r>
          </a:p>
          <a:p>
            <a:pPr marL="269875" indent="-269875"/>
            <a:r>
              <a:rPr lang="it-IT" sz="2400"/>
              <a:t>il nome del modello è maiuscolo, singolare, come la classe PHP,</a:t>
            </a:r>
            <a:br>
              <a:rPr lang="it-IT" sz="2400"/>
            </a:br>
            <a:r>
              <a:rPr lang="it-IT" sz="2400"/>
              <a:t>coincide col nome della tabella, che è però minuscolo e plurale (</a:t>
            </a:r>
            <a:r>
              <a:rPr lang="it-IT" sz="2400" b="1"/>
              <a:t>-s</a:t>
            </a:r>
            <a:r>
              <a:rPr lang="it-IT" sz="2400"/>
              <a:t>)</a:t>
            </a:r>
          </a:p>
          <a:p>
            <a:pPr marL="269875" indent="-269875"/>
            <a:r>
              <a:rPr lang="it-IT" sz="2400"/>
              <a:t>la classe sarà generata nella cartella della app (</a:t>
            </a:r>
            <a:r>
              <a:rPr lang="it-IT" sz="2400" i="1"/>
              <a:t>prova_db</a:t>
            </a:r>
            <a:r>
              <a:rPr lang="it-IT" sz="2400"/>
              <a:t>)</a:t>
            </a:r>
          </a:p>
          <a:p>
            <a:pPr marL="269875" indent="-269875"/>
            <a:r>
              <a:rPr lang="it-IT" sz="2400"/>
              <a:t>per sperimentare con l'active record di Laravel, si usa un tool che è una sorta di interprete dei comandi di Laravel (e PHP)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6C8BEB-4238-6E47-B8D0-B6828ADA8495}"/>
              </a:ext>
            </a:extLst>
          </p:cNvPr>
          <p:cNvSpPr/>
          <p:nvPr/>
        </p:nvSpPr>
        <p:spPr>
          <a:xfrm>
            <a:off x="621101" y="5313874"/>
            <a:ext cx="8194015" cy="1169551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tinker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2 + 2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4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echo 3+3;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6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⏎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2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2E1E5-2906-A143-9912-B2EE3438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Esperimenti con active record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9535A7-2BC8-5643-8D22-67ED5DF8C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307" y="3861708"/>
            <a:ext cx="8113722" cy="2478802"/>
          </a:xfrm>
        </p:spPr>
        <p:txBody>
          <a:bodyPr>
            <a:normAutofit fontScale="92500" lnSpcReduction="20000"/>
          </a:bodyPr>
          <a:lstStyle/>
          <a:p>
            <a:r>
              <a:rPr lang="it-IT" i="1"/>
              <a:t>all(), first()</a:t>
            </a:r>
            <a:r>
              <a:rPr lang="it-IT"/>
              <a:t> e </a:t>
            </a:r>
            <a:r>
              <a:rPr lang="it-IT" i="1"/>
              <a:t>latest()</a:t>
            </a:r>
            <a:r>
              <a:rPr lang="it-IT"/>
              <a:t>, attraverso l'Active Record</a:t>
            </a:r>
            <a:r>
              <a:rPr lang="it-IT" i="1"/>
              <a:t> Project</a:t>
            </a:r>
            <a:r>
              <a:rPr lang="it-IT"/>
              <a:t> eseguono delle query sul database e precisamente sulla tabella </a:t>
            </a:r>
            <a:r>
              <a:rPr lang="it-IT" i="1"/>
              <a:t>projects</a:t>
            </a:r>
            <a:endParaRPr lang="it-IT"/>
          </a:p>
          <a:p>
            <a:r>
              <a:rPr lang="it-IT"/>
              <a:t>NB: non sono query sulle istanze della classe </a:t>
            </a:r>
            <a:r>
              <a:rPr lang="it-IT" i="1"/>
              <a:t>Project</a:t>
            </a:r>
            <a:r>
              <a:rPr lang="it-IT"/>
              <a:t>, come si vede con delle classi non definite come migrazioni o definite, ma non migrate (quindi senza tabella)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F8BE75-0D70-0341-8614-7A3D9423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270BD6-B107-B240-8238-6CD3B6E6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04FE47-12EF-A646-9DA7-E043AB5D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27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A6E7E62-BBF3-5548-9C9C-A220E5F6646E}"/>
              </a:ext>
            </a:extLst>
          </p:cNvPr>
          <p:cNvSpPr/>
          <p:nvPr/>
        </p:nvSpPr>
        <p:spPr>
          <a:xfrm>
            <a:off x="452306" y="1007200"/>
            <a:ext cx="8113723" cy="2677656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tinker</a:t>
            </a:r>
          </a:p>
          <a:p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Psy Shell v0.9.9 (PHP 7.3.4 — cli) by Justin Hileman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                     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// Project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una classe/model, la corrispondente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Illuminate\Database\Eloquent\Collection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{#2954   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tabella </a:t>
            </a:r>
            <a:r>
              <a:rPr lang="it-IT" sz="14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è popolata per ora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[],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App\Project::first();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App\Project::first()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2EAEBB"/>
                </a:solidFill>
                <a:latin typeface="Ubuntu Mono" panose="020B0509030602030204" pitchFamily="49" charset="0"/>
              </a:rPr>
              <a:t>null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&gt;&gt;&gt; App\Project::latest()-&gt;first();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2EAEBB"/>
                </a:solidFill>
                <a:latin typeface="Ubuntu Mono" panose="020B0509030602030204" pitchFamily="49" charset="0"/>
              </a:rPr>
              <a:t>null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2869604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27FE69-E3A5-654E-89FB-57847462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Query impossibili (non c'è la tabella)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5A240-3E6E-E84C-9E5C-89D1F454B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464" y="932439"/>
            <a:ext cx="7801917" cy="505593"/>
          </a:xfrm>
        </p:spPr>
        <p:txBody>
          <a:bodyPr>
            <a:normAutofit fontScale="92500"/>
          </a:bodyPr>
          <a:lstStyle/>
          <a:p>
            <a:r>
              <a:rPr lang="it-IT"/>
              <a:t>Classe/modello non esistente: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6AD80D-0283-4948-A20D-02FDE2787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464" y="2293840"/>
            <a:ext cx="8304336" cy="776898"/>
          </a:xfrm>
        </p:spPr>
        <p:txBody>
          <a:bodyPr>
            <a:normAutofit fontScale="92500"/>
          </a:bodyPr>
          <a:lstStyle/>
          <a:p>
            <a:r>
              <a:rPr lang="it-IT"/>
              <a:t>Classe/modello esistente, ma tabella non presente nel DB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0990B0-D73A-3543-A8C1-52B55DAE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F752EA-F94F-BC46-9633-992FDA83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FF66BE-B696-6B4C-894A-CAEDD074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28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7947FA2-917B-1941-9E75-816AF91C5064}"/>
              </a:ext>
            </a:extLst>
          </p:cNvPr>
          <p:cNvSpPr/>
          <p:nvPr/>
        </p:nvSpPr>
        <p:spPr>
          <a:xfrm>
            <a:off x="713433" y="1438032"/>
            <a:ext cx="7717131" cy="73866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App\Libro::all();</a:t>
            </a:r>
          </a:p>
          <a:p>
            <a:r>
              <a:rPr lang="it-IT" sz="1400" b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Fatal error:  Class 'App/Libro' not found in Psy Shell code on line 1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&gt;&gt;&gt; quit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2D216E-2185-C941-A5CD-FD335D4E708E}"/>
              </a:ext>
            </a:extLst>
          </p:cNvPr>
          <p:cNvSpPr/>
          <p:nvPr/>
        </p:nvSpPr>
        <p:spPr>
          <a:xfrm>
            <a:off x="713433" y="2902844"/>
            <a:ext cx="7717131" cy="349326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 artisan make:model Libro</a:t>
            </a:r>
          </a:p>
          <a:p>
            <a:r>
              <a:rPr lang="it-IT" sz="1300">
                <a:solidFill>
                  <a:srgbClr val="2FB41D"/>
                </a:solidFill>
                <a:latin typeface="Ubuntu Mono" panose="020B0509030602030204" pitchFamily="49" charset="0"/>
              </a:rPr>
              <a:t>Model created successfully.</a:t>
            </a:r>
          </a:p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 artisan tinker 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$libro = new App\Libro();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=&gt; </a:t>
            </a:r>
            <a:r>
              <a:rPr lang="it-IT" sz="1300" u="sng">
                <a:solidFill>
                  <a:srgbClr val="400BD9"/>
                </a:solidFill>
                <a:latin typeface="Ubuntu Mono" panose="020B0509030602030204" pitchFamily="49" charset="0"/>
              </a:rPr>
              <a:t>App\Libro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{#3183}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App\Libro::all();</a:t>
            </a:r>
          </a:p>
          <a:p>
            <a:r>
              <a:rPr lang="it-IT" sz="1300" b="1">
                <a:solidFill>
                  <a:srgbClr val="000000"/>
                </a:solidFill>
                <a:highlight>
                  <a:srgbClr val="FF0000"/>
                </a:highlight>
                <a:latin typeface="Ubuntu Mono" panose="020B0509030602030204" pitchFamily="49" charset="0"/>
              </a:rPr>
              <a:t>Illuminate/Database/QueryException with message 'SQLSTATE[42S02]: Base table or view not found: 1146 Table </a:t>
            </a:r>
            <a:r>
              <a:rPr lang="it-IT" sz="1300" b="1">
                <a:solidFill>
                  <a:srgbClr val="000000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'prova.libros</a:t>
            </a:r>
            <a:r>
              <a:rPr lang="it-IT" sz="1300" b="1">
                <a:solidFill>
                  <a:srgbClr val="000000"/>
                </a:solidFill>
                <a:highlight>
                  <a:srgbClr val="FF0000"/>
                </a:highlight>
                <a:latin typeface="Ubuntu Mono" panose="020B0509030602030204" pitchFamily="49" charset="0"/>
              </a:rPr>
              <a:t>' doesn't exist (SQL: select * from `libros`)'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$libro = new App\Libro();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=&gt; </a:t>
            </a:r>
            <a:r>
              <a:rPr lang="it-IT" sz="1300" u="sng">
                <a:solidFill>
                  <a:srgbClr val="400BD9"/>
                </a:solidFill>
                <a:latin typeface="Ubuntu Mono" panose="020B0509030602030204" pitchFamily="49" charset="0"/>
              </a:rPr>
              <a:t>App\Libro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{#3183}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$libro-&gt;autore = 'Dante';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=&gt; "</a:t>
            </a:r>
            <a:r>
              <a:rPr lang="it-IT" sz="1300">
                <a:solidFill>
                  <a:srgbClr val="2FB41D"/>
                </a:solidFill>
                <a:latin typeface="Ubuntu Mono" panose="020B0509030602030204" pitchFamily="49" charset="0"/>
              </a:rPr>
              <a:t>Dante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"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$libro-&gt;titolo = 'Divina Commedia';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=&gt; "</a:t>
            </a:r>
            <a:r>
              <a:rPr lang="it-IT" sz="1300">
                <a:solidFill>
                  <a:srgbClr val="2FB41D"/>
                </a:solidFill>
                <a:latin typeface="Ubuntu Mono" panose="020B0509030602030204" pitchFamily="49" charset="0"/>
              </a:rPr>
              <a:t>Divina Commedia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"</a:t>
            </a:r>
            <a:endParaRPr lang="it-IT" sz="13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&gt;&gt;&gt; App\Libro::all();  </a:t>
            </a:r>
            <a:r>
              <a:rPr lang="it-IT" sz="1200">
                <a:solidFill>
                  <a:srgbClr val="00B050"/>
                </a:solidFill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risultato è sempre lo stesso errore: al modello </a:t>
            </a:r>
            <a:r>
              <a:rPr lang="it-IT" sz="12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</a:t>
            </a:r>
            <a:r>
              <a:rPr lang="it-IT" sz="12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 corrisponde una tabella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</a:p>
          <a:p>
            <a:r>
              <a:rPr lang="it-IT" sz="1300" b="1">
                <a:solidFill>
                  <a:srgbClr val="000000"/>
                </a:solidFill>
                <a:highlight>
                  <a:srgbClr val="FF0000"/>
                </a:highlight>
                <a:latin typeface="Ubuntu Mono" panose="020B0509030602030204" pitchFamily="49" charset="0"/>
              </a:rPr>
              <a:t>Illuminate/Database/QueryException with message 'SQLSTATE[42S02]: Base table or view not found: 1146 Table </a:t>
            </a:r>
            <a:r>
              <a:rPr lang="it-IT" sz="1300" b="1">
                <a:solidFill>
                  <a:srgbClr val="000000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'prova.libros</a:t>
            </a:r>
            <a:r>
              <a:rPr lang="it-IT" sz="1300" b="1">
                <a:solidFill>
                  <a:srgbClr val="000000"/>
                </a:solidFill>
                <a:highlight>
                  <a:srgbClr val="FF0000"/>
                </a:highlight>
                <a:latin typeface="Ubuntu Mono" panose="020B0509030602030204" pitchFamily="49" charset="0"/>
              </a:rPr>
              <a:t>' doesn't exist (SQL: select * from `libros`)'</a:t>
            </a:r>
          </a:p>
        </p:txBody>
      </p:sp>
    </p:spTree>
    <p:extLst>
      <p:ext uri="{BB962C8B-B14F-4D97-AF65-F5344CB8AC3E}">
        <p14:creationId xmlns:p14="http://schemas.microsoft.com/office/powerpoint/2010/main" val="10675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276948-7B81-4346-B2FE-0C747D9A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E0AC49-7AEC-A145-B2B1-82D8430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32DDAF-C21F-EE48-ADC9-AF182166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29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0B5BAE-C52B-674E-BFE7-B95E7416E19C}"/>
              </a:ext>
            </a:extLst>
          </p:cNvPr>
          <p:cNvSpPr/>
          <p:nvPr/>
        </p:nvSpPr>
        <p:spPr>
          <a:xfrm>
            <a:off x="441464" y="760172"/>
            <a:ext cx="7252119" cy="5693866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Notice:  Undefined variable: project in Psy Shell code on line 1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 = new App\Project;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{#2957}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$project-&gt;titolo = 'Primo progetto';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$project-&gt;description = 'Cantami o diva, del Pelide Achille';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{#2957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titolo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$project-&gt;save();</a:t>
            </a:r>
          </a:p>
          <a:p>
            <a:r>
              <a:rPr lang="it-IT" sz="1400" b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Ubuntu Mono" panose="020B0509030602030204" pitchFamily="49" charset="0"/>
              </a:rPr>
              <a:t>Illuminate/Database/QueryException with message 'SQLSTATE[42S22]: Column not found: 1054 Unknown column 'titolo' in 'field list' (SQL: insert into `projects` (`titolo`, `description`, `updated_at`, `created_at`) values (Primo progetto, Cantami o diva, del Pelide Achille, 2019-05-30 12:30:39, 2019-05-30 12:30:39))'</a:t>
            </a:r>
            <a:endParaRPr lang="it-IT" sz="1400">
              <a:solidFill>
                <a:srgbClr val="000000"/>
              </a:solidFill>
              <a:effectLst/>
              <a:highlight>
                <a:srgbClr val="FF0000"/>
              </a:highlight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$project-&gt;titolo = null;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2EAEBB"/>
                </a:solidFill>
                <a:effectLst/>
                <a:latin typeface="Ubuntu Mono" panose="020B0509030602030204" pitchFamily="49" charset="0"/>
              </a:rPr>
              <a:t>null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$project-&gt;title = 'Primo progetto';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unset($project-&gt;titolo)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$project-&gt;save();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2EAEBB"/>
                </a:solidFill>
                <a:effectLst/>
                <a:latin typeface="Ubuntu Mono" panose="020B0509030602030204" pitchFamily="49" charset="0"/>
              </a:rPr>
              <a:t>true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AF72E13A-FFFF-D343-862E-650D0597141D}"/>
              </a:ext>
            </a:extLst>
          </p:cNvPr>
          <p:cNvSpPr txBox="1">
            <a:spLocks/>
          </p:cNvSpPr>
          <p:nvPr/>
        </p:nvSpPr>
        <p:spPr>
          <a:xfrm>
            <a:off x="261808" y="180869"/>
            <a:ext cx="8122556" cy="86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Istanziamo un </a:t>
            </a:r>
            <a:r>
              <a:rPr lang="it-IT" i="1"/>
              <a:t>Project</a:t>
            </a:r>
            <a:r>
              <a:rPr lang="it-IT"/>
              <a:t>, riempiamolo e salviamolo</a:t>
            </a:r>
          </a:p>
        </p:txBody>
      </p:sp>
    </p:spTree>
    <p:extLst>
      <p:ext uri="{BB962C8B-B14F-4D97-AF65-F5344CB8AC3E}">
        <p14:creationId xmlns:p14="http://schemas.microsoft.com/office/powerpoint/2010/main" val="31895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DB mysql di prova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E8329D-CB1D-3E41-8AEA-73CFE33AB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3692582"/>
            <a:ext cx="5735580" cy="2761456"/>
          </a:xfrm>
        </p:spPr>
        <p:txBody>
          <a:bodyPr>
            <a:normAutofit/>
          </a:bodyPr>
          <a:lstStyle/>
          <a:p>
            <a:pPr marL="227013" indent="-227013"/>
            <a:r>
              <a:rPr lang="it-IT" sz="2400"/>
              <a:t>Creare con phpmyadmin un database chiamato </a:t>
            </a:r>
            <a:r>
              <a:rPr lang="it-IT" sz="2400" i="1"/>
              <a:t>prova</a:t>
            </a:r>
            <a:endParaRPr lang="it-IT" sz="2400"/>
          </a:p>
          <a:p>
            <a:pPr marL="227013" indent="-227013"/>
            <a:r>
              <a:rPr lang="it-IT" sz="2400"/>
              <a:t>Creare con </a:t>
            </a:r>
            <a:r>
              <a:rPr lang="it-IT" sz="2400" i="1"/>
              <a:t>laravel new</a:t>
            </a:r>
            <a:r>
              <a:rPr lang="it-IT" sz="2400"/>
              <a:t> un nuovo progetto </a:t>
            </a:r>
            <a:r>
              <a:rPr lang="it-IT" sz="2400" i="1"/>
              <a:t>prova_db</a:t>
            </a:r>
            <a:endParaRPr lang="it-IT" sz="2400"/>
          </a:p>
          <a:p>
            <a:pPr marL="227013" indent="-227013"/>
            <a:r>
              <a:rPr lang="it-IT" sz="2400"/>
              <a:t>Modificare la sezione </a:t>
            </a:r>
            <a:r>
              <a:rPr lang="it-IT" sz="2400" i="1"/>
              <a:t>DB_...</a:t>
            </a:r>
            <a:r>
              <a:rPr lang="it-IT" sz="2400"/>
              <a:t> del file </a:t>
            </a:r>
            <a:r>
              <a:rPr lang="it-IT" sz="2400" i="1"/>
              <a:t>.env</a:t>
            </a:r>
            <a:r>
              <a:rPr lang="it-IT" sz="2400"/>
              <a:t> del progetto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F9FA-E58D-534E-A43E-7EF384E785C4}" type="datetime1">
              <a:rPr lang="en-IT"/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849030-4FF5-2142-89B4-3F0564FC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8" y="916874"/>
            <a:ext cx="8500533" cy="24431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67758C6-262B-D548-8C42-48882859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53" y="4572532"/>
            <a:ext cx="2314888" cy="18815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5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DD1E9-F84E-2A47-8F0C-EA251336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5E4E0-3F22-664A-9008-7DFF061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E5AF69-9BA7-A746-9589-F1B84B9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30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AE1CF99-E681-4342-A3E5-7F9E7179462B}"/>
              </a:ext>
            </a:extLst>
          </p:cNvPr>
          <p:cNvSpPr/>
          <p:nvPr/>
        </p:nvSpPr>
        <p:spPr>
          <a:xfrm>
            <a:off x="576169" y="1617846"/>
            <a:ext cx="5915066" cy="4401205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App\Project::first();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{#2966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App\Project::first()-&gt;title;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App\Project::latest();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Illuminate\Database\Eloquent\Builder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{#2966}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App\Project::latest()-&gt;first();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{#2969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8E020AA7-A7FB-594A-B141-AE5B12FAFDB7}"/>
              </a:ext>
            </a:extLst>
          </p:cNvPr>
          <p:cNvSpPr txBox="1">
            <a:spLocks/>
          </p:cNvSpPr>
          <p:nvPr/>
        </p:nvSpPr>
        <p:spPr>
          <a:xfrm>
            <a:off x="181421" y="663118"/>
            <a:ext cx="8122556" cy="861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Ora diventano possibili le query sulla tabella </a:t>
            </a:r>
            <a:r>
              <a:rPr lang="it-IT" i="1"/>
              <a:t>projects</a:t>
            </a:r>
            <a:r>
              <a:rPr lang="it-IT"/>
              <a:t>, attraverso l'Active Record di classe </a:t>
            </a:r>
            <a:r>
              <a:rPr lang="it-IT" i="1"/>
              <a:t>Project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35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5694F3-CBA7-E54B-9911-648588C0D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92" y="5315577"/>
            <a:ext cx="8607669" cy="1138461"/>
          </a:xfrm>
        </p:spPr>
        <p:txBody>
          <a:bodyPr>
            <a:normAutofit fontScale="85000" lnSpcReduction="20000"/>
          </a:bodyPr>
          <a:lstStyle/>
          <a:p>
            <a:r>
              <a:rPr lang="it-IT"/>
              <a:t>sono i </a:t>
            </a:r>
            <a:r>
              <a:rPr lang="it-IT" i="1"/>
              <a:t>save()</a:t>
            </a:r>
            <a:r>
              <a:rPr lang="it-IT"/>
              <a:t> che restituiscono </a:t>
            </a:r>
            <a:r>
              <a:rPr lang="it-IT" i="1"/>
              <a:t>true</a:t>
            </a:r>
            <a:r>
              <a:rPr lang="it-IT"/>
              <a:t> a popolare il DB, come rivelano le prossime query </a:t>
            </a:r>
            <a:r>
              <a:rPr lang="it-IT" i="1"/>
              <a:t>all()</a:t>
            </a:r>
            <a:r>
              <a:rPr lang="it-IT"/>
              <a:t> etc. </a:t>
            </a:r>
          </a:p>
          <a:p>
            <a:r>
              <a:rPr lang="it-IT" i="1"/>
              <a:t>all()</a:t>
            </a:r>
            <a:r>
              <a:rPr lang="it-IT"/>
              <a:t> restituisce una </a:t>
            </a:r>
            <a:r>
              <a:rPr lang="it-IT" i="1"/>
              <a:t>Collection</a:t>
            </a:r>
            <a:r>
              <a:rPr lang="it-IT"/>
              <a:t>, che si può indicizzare (v. oltre)</a:t>
            </a:r>
            <a:endParaRPr lang="it-IT" i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DD1E9-F84E-2A47-8F0C-EA251336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5E4E0-3F22-664A-9008-7DFF061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E5AF69-9BA7-A746-9589-F1B84B9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31</a:t>
            </a:fld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E8473E-73AE-004C-943F-86C4F521BC6D}"/>
              </a:ext>
            </a:extLst>
          </p:cNvPr>
          <p:cNvSpPr/>
          <p:nvPr/>
        </p:nvSpPr>
        <p:spPr>
          <a:xfrm>
            <a:off x="599413" y="322929"/>
            <a:ext cx="6124755" cy="4832092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Illuminate\Database\Eloquent\Collection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{#2967</a:t>
            </a:r>
            <a:endParaRPr lang="it-IT" sz="14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[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{#2964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4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},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],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 = new App\Project;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{#2966}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$project-&gt;title = 'Secondo progetto';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Secondo progetto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$project-&gt;description = 'Canto l'armi e l'uomo... ';</a:t>
            </a:r>
          </a:p>
          <a:p>
            <a:r>
              <a:rPr lang="it-IT" sz="1400" b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Ubuntu Mono" panose="020B0509030602030204" pitchFamily="49" charset="0"/>
              </a:rPr>
              <a:t>PHP Parse error: Syntax error, unexpected T_STRING on line 1</a:t>
            </a:r>
            <a:endParaRPr lang="it-IT" sz="1400">
              <a:solidFill>
                <a:srgbClr val="000000"/>
              </a:solidFill>
              <a:effectLst/>
              <a:highlight>
                <a:srgbClr val="FF0000"/>
              </a:highlight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$project-&gt;description = 'Canto l\'armi e l\'uomo... ';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Canto l'armi e l'uomo...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$project-&gt;save();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400">
                <a:solidFill>
                  <a:srgbClr val="2EAEBB"/>
                </a:solidFill>
                <a:effectLst/>
                <a:latin typeface="Ubuntu Mono" panose="020B050903060203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317481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5694F3-CBA7-E54B-9911-648588C0D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257" y="4408097"/>
            <a:ext cx="7713093" cy="1768865"/>
          </a:xfrm>
        </p:spPr>
        <p:txBody>
          <a:bodyPr/>
          <a:lstStyle/>
          <a:p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DD1E9-F84E-2A47-8F0C-EA251336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5E4E0-3F22-664A-9008-7DFF061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E5AF69-9BA7-A746-9589-F1B84B9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32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A477B58-4371-264A-8ACD-17ADD06DC030}"/>
              </a:ext>
            </a:extLst>
          </p:cNvPr>
          <p:cNvSpPr/>
          <p:nvPr/>
        </p:nvSpPr>
        <p:spPr>
          <a:xfrm>
            <a:off x="432261" y="168320"/>
            <a:ext cx="6575367" cy="6294031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2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Illuminate\Database\Eloquent\Collection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{#2946</a:t>
            </a:r>
            <a:endParaRPr lang="it-IT" sz="12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[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</a:t>
            </a:r>
            <a:r>
              <a:rPr lang="it-IT" sz="10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{#2950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0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Cantami o diva, del Pelide Achille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12:30:39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},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</a:t>
            </a:r>
            <a:r>
              <a:rPr lang="it-IT" sz="10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{#2959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0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2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Secondo progetto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Canto l'armi e l'uomo... 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12:41:06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12:41:06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},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],</a:t>
            </a:r>
          </a:p>
          <a:p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App\Project::all()[1];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0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App\Project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{#2949</a:t>
            </a:r>
            <a:endParaRPr lang="it-IT" sz="10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id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</a:t>
            </a:r>
            <a:r>
              <a:rPr lang="it-IT" sz="10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2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Secondo progetto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Canto l'armi e l'uomo... 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created_at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12:41:06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updated_at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2019-05-30 12:41:06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App\Project::all()[1]-&gt;title;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"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Secondo progetto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</a:t>
            </a:r>
            <a:endParaRPr lang="it-IT" sz="12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App\Project::all()-&gt;map;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2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Illuminate\Support\HigherOrderCollectionProxy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{#2963}</a:t>
            </a:r>
            <a:endParaRPr lang="it-IT" sz="12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&gt;&gt;&gt; App\Project::all()-&gt;map-&gt;title;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=&gt; </a:t>
            </a:r>
            <a:r>
              <a:rPr lang="it-IT" sz="1200" u="sng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Illuminate\Support\Collection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{#2948</a:t>
            </a:r>
            <a:endParaRPr lang="it-IT" sz="1200">
              <a:solidFill>
                <a:srgbClr val="400BD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</a:t>
            </a:r>
            <a:r>
              <a:rPr lang="it-IT" sz="1000">
                <a:solidFill>
                  <a:srgbClr val="400BD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 [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Primo progetto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"</a:t>
            </a:r>
            <a:r>
              <a:rPr lang="it-IT" sz="10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Secondo progetto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",</a:t>
            </a:r>
            <a:endParaRPr lang="it-IT" sz="10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],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705236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AB2FCD-FB58-2347-9AEB-25C1F1F5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Un controller per il modello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1190A1-E077-A945-B8D3-12C5413E2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19" y="844758"/>
            <a:ext cx="8154865" cy="2003950"/>
          </a:xfrm>
        </p:spPr>
        <p:txBody>
          <a:bodyPr>
            <a:normAutofit/>
          </a:bodyPr>
          <a:lstStyle/>
          <a:p>
            <a:r>
              <a:rPr lang="it-IT"/>
              <a:t>Per rispondere alle rotte riguardanti il modello, p.es. '</a:t>
            </a:r>
            <a:r>
              <a:rPr lang="it-IT" i="1"/>
              <a:t>/projects'</a:t>
            </a:r>
            <a:r>
              <a:rPr lang="it-IT"/>
              <a:t> si introduce un controller</a:t>
            </a:r>
          </a:p>
          <a:p>
            <a:r>
              <a:rPr lang="it-IT"/>
              <a:t>Per convenzione, se il modello si chiama </a:t>
            </a:r>
            <a:r>
              <a:rPr lang="it-IT" i="1"/>
              <a:t>Project</a:t>
            </a:r>
            <a:r>
              <a:rPr lang="it-IT"/>
              <a:t>, il controller avrà classe </a:t>
            </a:r>
            <a:r>
              <a:rPr lang="it-IT" i="1"/>
              <a:t>Project</a:t>
            </a:r>
            <a:r>
              <a:rPr lang="it-IT" b="1" i="1"/>
              <a:t>s</a:t>
            </a:r>
            <a:r>
              <a:rPr lang="it-IT" i="1"/>
              <a:t>Controller</a:t>
            </a:r>
            <a:r>
              <a:rPr lang="it-IT"/>
              <a:t> (NB plurale)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34C97E-B3DF-CC4A-8F7D-4720C2F6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D957F3-B652-804A-9461-AAEC22E8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D9D0D0-222B-3C4B-B28A-495A1222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33</a:t>
            </a:fld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6BFD474-94C1-6045-914E-F3485267A438}"/>
              </a:ext>
            </a:extLst>
          </p:cNvPr>
          <p:cNvSpPr/>
          <p:nvPr/>
        </p:nvSpPr>
        <p:spPr>
          <a:xfrm>
            <a:off x="707780" y="2783988"/>
            <a:ext cx="4831374" cy="2462213"/>
          </a:xfrm>
          <a:prstGeom prst="rect">
            <a:avLst/>
          </a:prstGeom>
          <a:pattFill>
            <a:fgClr>
              <a:srgbClr val="E9EFF2"/>
            </a:fgClr>
            <a:bgClr>
              <a:srgbClr val="E9EFF2"/>
            </a:bgClr>
          </a:patt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&lt;!-- web.php --&gt;</a:t>
            </a:r>
            <a:endParaRPr lang="it-IT" sz="1400">
              <a:solidFill>
                <a:srgbClr val="00B0F0"/>
              </a:solidFill>
              <a:latin typeface="Ubuntu Mono" panose="020B0509030602030204" pitchFamily="49" charset="0"/>
            </a:endParaRP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&lt;?php</a:t>
            </a: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Routes</a:t>
            </a:r>
            <a:endParaRPr lang="it-IT" sz="1400" i="1">
              <a:solidFill>
                <a:srgbClr val="408080"/>
              </a:solidFill>
              <a:latin typeface="Ubuntu Mono" panose="020B0509030602030204" pitchFamily="49" charset="0"/>
            </a:endParaRP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4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4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4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'ProjectsController@index'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4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Route</a:t>
            </a:r>
            <a:r>
              <a:rPr lang="it-IT" sz="14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4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400"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400">
                <a:effectLst/>
                <a:latin typeface="Ubuntu Mono" panose="020B0509030602030204" pitchFamily="49" charset="0"/>
              </a:rPr>
              <a:t>,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effectLst/>
                <a:latin typeface="Ubuntu Mono" panose="020B0509030602030204" pitchFamily="49" charset="0"/>
              </a:rPr>
              <a:t> () {</a:t>
            </a: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 return</a:t>
            </a:r>
            <a:r>
              <a:rPr lang="it-IT" sz="1400">
                <a:effectLst/>
                <a:latin typeface="Ubuntu Mono" panose="020B0509030602030204" pitchFamily="49" charset="0"/>
              </a:rPr>
              <a:t> view(</a:t>
            </a:r>
            <a:r>
              <a:rPr lang="it-IT" sz="14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4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});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80A5D55-B382-9648-A2B3-003A57D01343}"/>
              </a:ext>
            </a:extLst>
          </p:cNvPr>
          <p:cNvSpPr txBox="1">
            <a:spLocks/>
          </p:cNvSpPr>
          <p:nvPr/>
        </p:nvSpPr>
        <p:spPr>
          <a:xfrm>
            <a:off x="5813063" y="2912698"/>
            <a:ext cx="2821596" cy="138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La funzione controller si chiamerà </a:t>
            </a:r>
            <a:r>
              <a:rPr lang="it-IT" sz="2400" i="1"/>
              <a:t>index</a:t>
            </a:r>
            <a:endParaRPr lang="it-IT" sz="240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7323EE7-FAF0-F240-B3F2-55C1DBAA760A}"/>
              </a:ext>
            </a:extLst>
          </p:cNvPr>
          <p:cNvSpPr/>
          <p:nvPr/>
        </p:nvSpPr>
        <p:spPr>
          <a:xfrm>
            <a:off x="4831868" y="4475533"/>
            <a:ext cx="4076700" cy="2031325"/>
          </a:xfrm>
          <a:prstGeom prst="rect">
            <a:avLst/>
          </a:prstGeom>
          <a:pattFill>
            <a:fgClr>
              <a:srgbClr val="E9EFF2"/>
            </a:fgClr>
            <a:bgClr>
              <a:srgbClr val="E9EFF2"/>
            </a:bgClr>
          </a:patt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&lt;!-- ProjectsController.php --&gt;</a:t>
            </a:r>
          </a:p>
          <a:p>
            <a:endParaRPr lang="it-IT" sz="1400">
              <a:solidFill>
                <a:srgbClr val="00B0F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&lt;?php</a:t>
            </a: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4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4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4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400" i="1">
                <a:solidFill>
                  <a:srgbClr val="408080"/>
                </a:solidFill>
                <a:latin typeface="Ubuntu Mono" panose="020B0509030602030204" pitchFamily="49" charset="0"/>
              </a:rPr>
              <a:t>    </a:t>
            </a:r>
            <a:r>
              <a:rPr lang="it-IT" sz="14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400" i="1">
                <a:solidFill>
                  <a:srgbClr val="4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questo e` il boilerplate autogenerato</a:t>
            </a:r>
            <a:endParaRPr lang="it-IT" sz="14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540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3A93D-1198-454A-A885-F671F478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Il ProjectsController / 1 (statico)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3D20C-0093-E445-BA46-651EB8BD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27642"/>
            <a:ext cx="4053255" cy="4416216"/>
          </a:xfrm>
        </p:spPr>
        <p:txBody>
          <a:bodyPr>
            <a:noAutofit/>
          </a:bodyPr>
          <a:lstStyle/>
          <a:p>
            <a:r>
              <a:rPr lang="it-IT"/>
              <a:t>Partiamo con una view statica, nella subdirectory </a:t>
            </a:r>
            <a:r>
              <a:rPr lang="it-IT" i="1"/>
              <a:t>.../resources/views/</a:t>
            </a:r>
            <a:r>
              <a:rPr lang="it-IT" i="1">
                <a:solidFill>
                  <a:schemeClr val="accent2"/>
                </a:solidFill>
              </a:rPr>
              <a:t>projects/index.php</a:t>
            </a:r>
            <a:r>
              <a:rPr lang="it-IT"/>
              <a:t> </a:t>
            </a:r>
          </a:p>
          <a:p>
            <a:pPr lvl="1"/>
            <a:r>
              <a:rPr lang="it-IT"/>
              <a:t>ciò perché si presume altri modelli potranno avere una view chiamata </a:t>
            </a:r>
            <a:r>
              <a:rPr lang="it-IT" i="1"/>
              <a:t>index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47E75D-0D03-B94A-B125-05E26487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BD6541-FF23-BC46-BFAB-C7193650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AFB646-3FBE-A740-BA80-8388B54B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34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3BE1FDF-A3EE-6D48-B839-7BE1AB8146D1}"/>
              </a:ext>
            </a:extLst>
          </p:cNvPr>
          <p:cNvSpPr/>
          <p:nvPr/>
        </p:nvSpPr>
        <p:spPr>
          <a:xfrm>
            <a:off x="4850423" y="1362810"/>
            <a:ext cx="4007344" cy="2462213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&lt;!-- ProjectsController.php --&gt;</a:t>
            </a:r>
          </a:p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&lt;?php</a:t>
            </a:r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400">
                <a:effectLst/>
                <a:latin typeface="Ubuntu Mono" panose="020B0509030602030204" pitchFamily="49" charset="0"/>
              </a:rPr>
              <a:t> App\Http\Controllers;</a:t>
            </a:r>
            <a:br>
              <a:rPr lang="it-IT" sz="1400">
                <a:effectLst/>
                <a:latin typeface="Ubuntu Mono" panose="020B0509030602030204" pitchFamily="49" charset="0"/>
              </a:rPr>
            </a:b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4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4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4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     </a:t>
            </a:r>
            <a:r>
              <a:rPr lang="it-IT" sz="14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400">
                <a:effectLst/>
                <a:latin typeface="Ubuntu Mono" panose="020B0509030602030204" pitchFamily="49" charset="0"/>
              </a:rPr>
              <a:t> view(</a:t>
            </a:r>
            <a:r>
              <a:rPr lang="it-IT" sz="14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4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54B454D-840A-4C46-A20A-FB2D838FA50A}"/>
              </a:ext>
            </a:extLst>
          </p:cNvPr>
          <p:cNvSpPr/>
          <p:nvPr/>
        </p:nvSpPr>
        <p:spPr>
          <a:xfrm>
            <a:off x="4850422" y="4175902"/>
            <a:ext cx="4007345" cy="2031325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&lt;!DOCTYPE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&lt;html&gt;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&lt;head&gt;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&lt;title&gt;&lt;/title&gt;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&lt;/head&gt;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&lt;body&gt;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&lt;h1&gt;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Progetti</a:t>
            </a:r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&lt;/body&gt;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&lt;/html&gt;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06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3A93D-1198-454A-A885-F671F478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Il ProjectsController / 2 (dinamico)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3D20C-0093-E445-BA46-651EB8BD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46288"/>
            <a:ext cx="4053255" cy="3284092"/>
          </a:xfrm>
        </p:spPr>
        <p:txBody>
          <a:bodyPr>
            <a:noAutofit/>
          </a:bodyPr>
          <a:lstStyle/>
          <a:p>
            <a:r>
              <a:rPr lang="it-IT" sz="2200"/>
              <a:t>Potremmo rendere la risposta dinamica facendo restituire la query/metodo </a:t>
            </a:r>
            <a:r>
              <a:rPr lang="it-IT" sz="2200" i="1"/>
              <a:t>all()</a:t>
            </a:r>
            <a:r>
              <a:rPr lang="it-IT" sz="2200"/>
              <a:t> applicata al modello </a:t>
            </a:r>
            <a:r>
              <a:rPr lang="it-IT" sz="2200" i="1"/>
              <a:t>Project</a:t>
            </a:r>
            <a:r>
              <a:rPr lang="it-IT" sz="2200"/>
              <a:t> (per ora commentiamo via la pagina view nel file) </a:t>
            </a:r>
          </a:p>
          <a:p>
            <a:r>
              <a:rPr lang="it-IT" sz="2200"/>
              <a:t>Ma dov'è la classe </a:t>
            </a:r>
            <a:r>
              <a:rPr lang="it-IT" sz="2200" i="1"/>
              <a:t>Project</a:t>
            </a:r>
            <a:r>
              <a:rPr lang="it-IT" sz="2200"/>
              <a:t>?</a:t>
            </a:r>
          </a:p>
          <a:p>
            <a:r>
              <a:rPr lang="it-IT" sz="2200"/>
              <a:t>Bisogna reperirla nel </a:t>
            </a:r>
            <a:r>
              <a:rPr lang="it-IT" sz="2200" i="1"/>
              <a:t>namespace</a:t>
            </a:r>
            <a:r>
              <a:rPr lang="it-IT" sz="2200"/>
              <a:t> giusto, </a:t>
            </a:r>
            <a:r>
              <a:rPr lang="it-IT" sz="2200" i="1"/>
              <a:t>\App</a:t>
            </a:r>
            <a:r>
              <a:rPr lang="it-IT" sz="2200"/>
              <a:t>!</a:t>
            </a:r>
          </a:p>
          <a:p>
            <a:endParaRPr lang="it-IT" sz="2200" i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47E75D-0D03-B94A-B125-05E26487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BD6541-FF23-BC46-BFAB-C7193650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AFB646-3FBE-A740-BA80-8388B54B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35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54B2EE4-1DB5-E745-A89D-DB9AE183A65C}"/>
              </a:ext>
            </a:extLst>
          </p:cNvPr>
          <p:cNvSpPr/>
          <p:nvPr/>
        </p:nvSpPr>
        <p:spPr>
          <a:xfrm>
            <a:off x="4847010" y="1007622"/>
            <a:ext cx="3754315" cy="230832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&lt;!-- ProjectsController.php --&gt;</a:t>
            </a:r>
          </a:p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&lt;?php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     return view('projects.index');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82FEB6-AFDC-5C47-AA59-3A193459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215" y="2955457"/>
            <a:ext cx="2744665" cy="177648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428D36E9-BD50-F04D-A2A9-6D577A1D66F9}"/>
              </a:ext>
            </a:extLst>
          </p:cNvPr>
          <p:cNvSpPr/>
          <p:nvPr/>
        </p:nvSpPr>
        <p:spPr>
          <a:xfrm>
            <a:off x="783012" y="4330380"/>
            <a:ext cx="3754315" cy="2123658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&lt;!-- ProjectsController.php --&gt;</a:t>
            </a:r>
          </a:p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&lt;?php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     return view('projects.index');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37B3DB0-37B6-0547-B299-6D9107C5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25" y="4882251"/>
            <a:ext cx="3725580" cy="159238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8EC8EFFA-8229-594C-B801-70464C4EE385}"/>
              </a:ext>
            </a:extLst>
          </p:cNvPr>
          <p:cNvCxnSpPr>
            <a:cxnSpLocks/>
          </p:cNvCxnSpPr>
          <p:nvPr/>
        </p:nvCxnSpPr>
        <p:spPr>
          <a:xfrm>
            <a:off x="3930162" y="3429000"/>
            <a:ext cx="2426676" cy="414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14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6DF4F-49AF-3E4F-A4D0-4C194309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View dinamica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38E0F2-A6FA-D14A-B097-5E5A339AD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064" y="937602"/>
            <a:ext cx="8075735" cy="2463196"/>
          </a:xfrm>
        </p:spPr>
        <p:txBody>
          <a:bodyPr>
            <a:normAutofit/>
          </a:bodyPr>
          <a:lstStyle/>
          <a:p>
            <a:r>
              <a:rPr lang="it-IT" sz="2400"/>
              <a:t>Installando la Chrome extension </a:t>
            </a:r>
            <a:r>
              <a:rPr lang="it-IT" sz="2400" i="1"/>
              <a:t>JSON Formatter</a:t>
            </a:r>
            <a:r>
              <a:rPr lang="it-IT" sz="2400"/>
              <a:t> è possibile vedere </a:t>
            </a:r>
            <a:r>
              <a:rPr lang="it-IT" sz="2400" i="1"/>
              <a:t>pretty-printed</a:t>
            </a:r>
            <a:r>
              <a:rPr lang="it-IT" sz="2400"/>
              <a:t> l'output di </a:t>
            </a:r>
            <a:r>
              <a:rPr lang="it-IT" sz="2400" i="1"/>
              <a:t>Project::all()</a:t>
            </a:r>
            <a:r>
              <a:rPr lang="it-IT" sz="2400"/>
              <a:t> (che proviene dalla </a:t>
            </a:r>
            <a:r>
              <a:rPr lang="it-IT" sz="2400" i="1"/>
              <a:t>SELECT </a:t>
            </a:r>
            <a:r>
              <a:rPr lang="it-IT" sz="2400"/>
              <a:t>* sul database)</a:t>
            </a:r>
          </a:p>
          <a:p>
            <a:r>
              <a:rPr lang="it-IT" sz="2400"/>
              <a:t>Per dare un formato più gradevole all'output (adesso una semplice variabile), si torna alla view rendendola dinamica grazie a un parametro </a:t>
            </a:r>
            <a:r>
              <a:rPr lang="it-IT" sz="2400" i="1">
                <a:highlight>
                  <a:srgbClr val="FFFF00"/>
                </a:highlight>
              </a:rPr>
              <a:t>$progetti</a:t>
            </a:r>
            <a:r>
              <a:rPr lang="it-IT" sz="2400"/>
              <a:t> passatole dal controller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F3946C-696F-8D4C-BF5F-D3DE08F4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084719-CF3A-8F4E-A8C8-3F4E3356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3E16ED-1ABD-6A4F-81F5-42C4F955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36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535C44C-FB22-B746-9F91-5EC3A386714A}"/>
              </a:ext>
            </a:extLst>
          </p:cNvPr>
          <p:cNvSpPr/>
          <p:nvPr/>
        </p:nvSpPr>
        <p:spPr>
          <a:xfrm>
            <a:off x="1369642" y="3508052"/>
            <a:ext cx="2455983" cy="2108269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&lt;!– projects/index.blade.php --&gt;</a:t>
            </a: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&lt;!DOCTYPE</a:t>
            </a:r>
            <a:r>
              <a:rPr lang="it-IT" sz="12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&lt;html&gt;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&lt;head&gt;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&lt;title&gt;&lt;/title&gt;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&lt;/head&gt;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&lt;body&gt;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&lt;h1&gt;</a:t>
            </a:r>
            <a:r>
              <a:rPr lang="it-IT" sz="12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Progetti</a:t>
            </a:r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&lt;/h1&gt;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{{</a:t>
            </a:r>
            <a:r>
              <a:rPr lang="it-IT" sz="12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Ubuntu Mono" panose="020B0509030602030204" pitchFamily="49" charset="0"/>
              </a:rPr>
              <a:t>$progetti</a:t>
            </a:r>
            <a:r>
              <a:rPr lang="it-IT" sz="12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}}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&lt;/body&gt;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&lt;/html&gt;</a:t>
            </a:r>
            <a:endParaRPr lang="it-IT" sz="12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A970625-E857-C444-9E21-CB15D7FEF80D}"/>
              </a:ext>
            </a:extLst>
          </p:cNvPr>
          <p:cNvSpPr/>
          <p:nvPr/>
        </p:nvSpPr>
        <p:spPr>
          <a:xfrm>
            <a:off x="4535366" y="3508052"/>
            <a:ext cx="3521317" cy="2492990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[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=&gt;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]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11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6DF4F-49AF-3E4F-A4D0-4C194309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View dinamica /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38E0F2-A6FA-D14A-B097-5E5A339AD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064" y="937602"/>
            <a:ext cx="8075735" cy="2463196"/>
          </a:xfrm>
        </p:spPr>
        <p:txBody>
          <a:bodyPr>
            <a:normAutofit/>
          </a:bodyPr>
          <a:lstStyle/>
          <a:p>
            <a:r>
              <a:rPr lang="it-IT" sz="2400"/>
              <a:t>Un ulteriore miglioramento sintattico nel controller, per  passare la variabile </a:t>
            </a:r>
            <a:r>
              <a:rPr lang="it-IT" sz="2400" i="1"/>
              <a:t>$progetti</a:t>
            </a:r>
            <a:r>
              <a:rPr lang="it-IT" sz="2400"/>
              <a:t> alla view, in cui figura il parametro chiamato anch'esso </a:t>
            </a:r>
            <a:r>
              <a:rPr lang="it-IT" sz="2400" i="1"/>
              <a:t>$progetti</a:t>
            </a:r>
            <a:r>
              <a:rPr lang="it-IT" sz="2400"/>
              <a:t>, è usare </a:t>
            </a:r>
            <a:r>
              <a:rPr lang="it-IT" sz="2400" i="1"/>
              <a:t>compact</a:t>
            </a:r>
            <a:endParaRPr lang="it-IT" sz="2400"/>
          </a:p>
          <a:p>
            <a:r>
              <a:rPr lang="it-IT" sz="2400"/>
              <a:t>Infine, nella view, sfruttiamo PHP/blade per visualizzare come lista l'informazione dinamica ottenuta dal database con </a:t>
            </a:r>
            <a:r>
              <a:rPr lang="it-IT" sz="2400" i="1"/>
              <a:t>all()</a:t>
            </a:r>
            <a:r>
              <a:rPr lang="it-IT" sz="2400"/>
              <a:t> (estraendo la proprietà/attributo </a:t>
            </a:r>
            <a:r>
              <a:rPr lang="it-IT" sz="2400" i="1"/>
              <a:t>-&gt;title</a:t>
            </a:r>
            <a:r>
              <a:rPr lang="it-IT" sz="240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F3946C-696F-8D4C-BF5F-D3DE08F4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084719-CF3A-8F4E-A8C8-3F4E3356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3E16ED-1ABD-6A4F-81F5-42C4F955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37</a:t>
            </a:fld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A970625-E857-C444-9E21-CB15D7FEF80D}"/>
              </a:ext>
            </a:extLst>
          </p:cNvPr>
          <p:cNvSpPr/>
          <p:nvPr/>
        </p:nvSpPr>
        <p:spPr>
          <a:xfrm>
            <a:off x="1050683" y="3457203"/>
            <a:ext cx="3521317" cy="2877711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&lt;!– ProjectsController.php --&gt;</a:t>
            </a:r>
          </a:p>
          <a:p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compact(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'progetti')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EEACB5-96E1-154C-9DBF-BD60A399BA1B}"/>
              </a:ext>
            </a:extLst>
          </p:cNvPr>
          <p:cNvSpPr/>
          <p:nvPr/>
        </p:nvSpPr>
        <p:spPr>
          <a:xfrm>
            <a:off x="4967654" y="3454564"/>
            <a:ext cx="3358662" cy="2893100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300" b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&lt;!– projects/index.blade.php --&gt;</a:t>
            </a:r>
          </a:p>
          <a:p>
            <a:endParaRPr lang="it-IT" sz="1300" b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&lt;!DOCTYPE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&lt;html&gt;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&lt;head&gt;&lt;title&gt;&lt;/title&gt;&lt;/head&gt;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&lt;body&gt;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   &lt;h1&gt;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Progetti</a:t>
            </a:r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&lt;/h1&gt;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   @foreach 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 b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as </a:t>
            </a:r>
            <a:r>
              <a:rPr lang="it-IT" sz="1300" b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$prog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      &lt;li&gt;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{{</a:t>
            </a:r>
            <a:r>
              <a:rPr lang="it-IT" sz="1300" b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$prog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300" b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300" b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}}</a:t>
            </a:r>
            <a:r>
              <a:rPr lang="it-IT" sz="1300" b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&lt;/li&gt;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   @endforeach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&lt;/body&gt;</a:t>
            </a:r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&lt;/html&gt;</a:t>
            </a:r>
          </a:p>
          <a:p>
            <a:endParaRPr lang="it-IT" sz="1300">
              <a:solidFill>
                <a:srgbClr val="800000"/>
              </a:solidFill>
              <a:latin typeface="Ubuntu Mono" panose="020B0509030602030204" pitchFamily="49" charset="0"/>
            </a:endParaRPr>
          </a:p>
          <a:p>
            <a:endParaRPr lang="it-IT" sz="1300" b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1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54FA2-CB60-C145-A1F6-B483CE52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0"/>
              <a:t>Creazione di un oggetto/record </a:t>
            </a:r>
            <a:r>
              <a:rPr lang="it-IT" b="0" i="1"/>
              <a:t>Project</a:t>
            </a:r>
            <a:endParaRPr lang="it-IT" b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433ED-956F-9746-A5E6-A520D4F42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054" y="967153"/>
            <a:ext cx="3538420" cy="5774951"/>
          </a:xfrm>
        </p:spPr>
        <p:txBody>
          <a:bodyPr>
            <a:normAutofit fontScale="92500"/>
          </a:bodyPr>
          <a:lstStyle/>
          <a:p>
            <a:r>
              <a:rPr lang="it-IT" sz="2400"/>
              <a:t>Si introduce una route </a:t>
            </a:r>
            <a:r>
              <a:rPr lang="it-IT" sz="2400" i="1"/>
              <a:t>/projects/create</a:t>
            </a:r>
            <a:r>
              <a:rPr lang="it-IT" sz="2400"/>
              <a:t>, mappata su una funzione controller  </a:t>
            </a:r>
            <a:r>
              <a:rPr lang="it-IT" sz="2400" i="1"/>
              <a:t>create</a:t>
            </a:r>
            <a:r>
              <a:rPr lang="it-IT" sz="2400"/>
              <a:t>()</a:t>
            </a:r>
          </a:p>
          <a:p>
            <a:r>
              <a:rPr lang="it-IT" sz="2400"/>
              <a:t>(Si introduce un link sulla URL base)</a:t>
            </a:r>
          </a:p>
          <a:p>
            <a:r>
              <a:rPr lang="it-IT" sz="2400"/>
              <a:t>Si introduce la view </a:t>
            </a:r>
            <a:r>
              <a:rPr lang="it-IT" sz="2400" i="1"/>
              <a:t>projects.create</a:t>
            </a:r>
            <a:r>
              <a:rPr lang="it-IT" sz="2400"/>
              <a:t> che corrisponde al file </a:t>
            </a:r>
            <a:r>
              <a:rPr lang="it-IT" sz="2400" i="1"/>
              <a:t>projects/create.blade.php </a:t>
            </a:r>
            <a:r>
              <a:rPr lang="it-IT" sz="2400"/>
              <a:t>(cioè </a:t>
            </a:r>
            <a:r>
              <a:rPr lang="it-IT" sz="2400" i="1"/>
              <a:t>create.blade.php</a:t>
            </a:r>
            <a:r>
              <a:rPr lang="it-IT" sz="2400"/>
              <a:t> nella directory </a:t>
            </a:r>
            <a:r>
              <a:rPr lang="it-IT" sz="2400" i="1"/>
              <a:t>projects</a:t>
            </a:r>
            <a:r>
              <a:rPr lang="it-IT" sz="2400"/>
              <a:t>)</a:t>
            </a:r>
          </a:p>
          <a:p>
            <a:pPr lvl="1"/>
            <a:r>
              <a:rPr lang="it-IT" sz="2200"/>
              <a:t>l'idea è di raggruppare le view relative al modello </a:t>
            </a:r>
            <a:r>
              <a:rPr lang="it-IT" sz="2200" i="1"/>
              <a:t>Project</a:t>
            </a:r>
            <a:r>
              <a:rPr lang="it-IT" sz="2200"/>
              <a:t> nella directory </a:t>
            </a:r>
            <a:r>
              <a:rPr lang="it-IT" sz="2200" i="1"/>
              <a:t>.../views/projects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ACEE0C-6890-1B42-B58C-9CD6B16B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4E6117-70F9-DB43-9F66-CC9B5C20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F7D71A-3D09-4548-8C12-97292A4B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38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E994044-FD48-F34C-8124-6613BA36190B}"/>
              </a:ext>
            </a:extLst>
          </p:cNvPr>
          <p:cNvSpPr/>
          <p:nvPr/>
        </p:nvSpPr>
        <p:spPr>
          <a:xfrm>
            <a:off x="3705475" y="967154"/>
            <a:ext cx="5152293" cy="1492716"/>
          </a:xfrm>
          <a:prstGeom prst="rect">
            <a:avLst/>
          </a:prstGeom>
          <a:pattFill>
            <a:fgClr>
              <a:srgbClr val="E9EFF2"/>
            </a:fgClr>
            <a:bgClr>
              <a:srgbClr val="E9EFF2"/>
            </a:bgClr>
          </a:patt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'ProjectsController@index'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</a:p>
          <a:p>
            <a:endParaRPr lang="it-IT" sz="13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latin typeface="Ubuntu Mono" panose="020B0509030602030204" pitchFamily="49" charset="0"/>
              </a:rPr>
              <a:t>get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'/projects/create'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'ProjectsController@create'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  <a:endParaRPr lang="it-IT" sz="13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300">
                <a:effectLst/>
                <a:latin typeface="Ubuntu Mono" panose="020B0509030602030204" pitchFamily="49" charset="0"/>
              </a:rPr>
              <a:t>,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300">
                <a:effectLst/>
                <a:latin typeface="Ubuntu Mono" panose="020B0509030602030204" pitchFamily="49" charset="0"/>
              </a:rPr>
              <a:t> () {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300">
                <a:effectLst/>
                <a:latin typeface="Ubuntu Mono" panose="020B0509030602030204" pitchFamily="49" charset="0"/>
              </a:rPr>
              <a:t> view(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300">
                <a:effectLst/>
                <a:latin typeface="Ubuntu Mono" panose="020B0509030602030204" pitchFamily="49" charset="0"/>
              </a:rPr>
              <a:t>); });</a:t>
            </a:r>
          </a:p>
          <a:p>
            <a:r>
              <a:rPr lang="it-IT" sz="1300">
                <a:solidFill>
                  <a:srgbClr val="00B0F0"/>
                </a:solidFill>
                <a:latin typeface="Ubuntu Mono" panose="020B0509030602030204" pitchFamily="49" charset="0"/>
              </a:rPr>
              <a:t>// web.php</a:t>
            </a:r>
            <a:endParaRPr lang="it-IT" sz="1300">
              <a:latin typeface="Ubuntu Mono" panose="020B0509030602030204" pitchFamily="49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A90FC85-5B1E-B14C-B5AB-6E9EAD1D940B}"/>
              </a:ext>
            </a:extLst>
          </p:cNvPr>
          <p:cNvSpPr txBox="1">
            <a:spLocks/>
          </p:cNvSpPr>
          <p:nvPr/>
        </p:nvSpPr>
        <p:spPr>
          <a:xfrm>
            <a:off x="167054" y="2659925"/>
            <a:ext cx="3275136" cy="1002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6908931-3B7F-9742-8C2D-7B9BD1D42A49}"/>
              </a:ext>
            </a:extLst>
          </p:cNvPr>
          <p:cNvSpPr/>
          <p:nvPr/>
        </p:nvSpPr>
        <p:spPr>
          <a:xfrm>
            <a:off x="3705474" y="2640492"/>
            <a:ext cx="5152293" cy="309315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3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3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3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3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3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19177C"/>
                </a:solidFill>
                <a:latin typeface="Ubuntu Mono" panose="020B0509030602030204" pitchFamily="49" charset="0"/>
              </a:rPr>
              <a:t>        </a:t>
            </a:r>
            <a:r>
              <a:rPr lang="it-IT" sz="13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300">
                <a:effectLst/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3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3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     return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300">
                <a:effectLst/>
                <a:latin typeface="Ubuntu Mono" panose="020B0509030602030204" pitchFamily="49" charset="0"/>
              </a:rPr>
              <a:t> compact(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'progetti')</a:t>
            </a:r>
            <a:r>
              <a:rPr lang="it-IT" sz="13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3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0000FF"/>
                </a:solidFill>
                <a:latin typeface="Ubuntu Mono" panose="020B0509030602030204" pitchFamily="49" charset="0"/>
              </a:rPr>
              <a:t>create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300" b="1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3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view(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'projects.create'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   }</a:t>
            </a:r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3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// ProjectsController.php</a:t>
            </a:r>
          </a:p>
        </p:txBody>
      </p:sp>
    </p:spTree>
    <p:extLst>
      <p:ext uri="{BB962C8B-B14F-4D97-AF65-F5344CB8AC3E}">
        <p14:creationId xmlns:p14="http://schemas.microsoft.com/office/powerpoint/2010/main" val="282842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B1AF77-D20F-C546-A7E5-43F06453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6"/>
            <a:ext cx="8229600" cy="582676"/>
          </a:xfrm>
        </p:spPr>
        <p:txBody>
          <a:bodyPr>
            <a:normAutofit fontScale="90000"/>
          </a:bodyPr>
          <a:lstStyle/>
          <a:p>
            <a:r>
              <a:rPr lang="it-IT"/>
              <a:t>View </a:t>
            </a:r>
            <a:r>
              <a:rPr lang="it-IT" i="1"/>
              <a:t>create.blade.php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9EBF25-D145-0942-95D1-A988AC3E3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103" y="830347"/>
            <a:ext cx="4099035" cy="3085206"/>
          </a:xfrm>
        </p:spPr>
        <p:txBody>
          <a:bodyPr>
            <a:normAutofit lnSpcReduction="10000"/>
          </a:bodyPr>
          <a:lstStyle/>
          <a:p>
            <a:pPr marL="269875" indent="-269875"/>
            <a:r>
              <a:rPr lang="it-IT" sz="2200"/>
              <a:t>View con form, </a:t>
            </a:r>
            <a:r>
              <a:rPr lang="it-IT" sz="2000"/>
              <a:t>POST</a:t>
            </a:r>
            <a:r>
              <a:rPr lang="it-IT" sz="2200"/>
              <a:t> e </a:t>
            </a:r>
            <a:r>
              <a:rPr lang="it-IT" sz="2200" i="1"/>
              <a:t>action</a:t>
            </a:r>
            <a:r>
              <a:rPr lang="it-IT" sz="2200"/>
              <a:t> </a:t>
            </a:r>
          </a:p>
          <a:p>
            <a:pPr marL="488950" lvl="1" indent="-271463"/>
            <a:r>
              <a:rPr lang="it-IT" sz="2200"/>
              <a:t>viene servita in risposta alla route '</a:t>
            </a:r>
            <a:r>
              <a:rPr lang="it-IT" sz="2000" i="1"/>
              <a:t>/projects/create</a:t>
            </a:r>
            <a:r>
              <a:rPr lang="it-IT" sz="2200"/>
              <a:t>'</a:t>
            </a:r>
          </a:p>
          <a:p>
            <a:pPr marL="488950" lvl="1" indent="-271463"/>
            <a:r>
              <a:rPr lang="it-IT" sz="2200"/>
              <a:t>ciò va bene, ma, quando l'utente, riempito il form, </a:t>
            </a:r>
            <a:br>
              <a:rPr lang="it-IT" sz="2200"/>
            </a:br>
            <a:r>
              <a:rPr lang="it-IT" sz="2200"/>
              <a:t>farà clic sul button </a:t>
            </a:r>
            <a:r>
              <a:rPr lang="it-IT" sz="2200" i="1"/>
              <a:t>submit</a:t>
            </a:r>
            <a:endParaRPr lang="it-IT" sz="2200"/>
          </a:p>
          <a:p>
            <a:pPr marL="488950" lvl="1" indent="-271463"/>
            <a:r>
              <a:rPr lang="it-IT" sz="2200"/>
              <a:t>si avrà un errore per mancanza di una route per </a:t>
            </a:r>
            <a:r>
              <a:rPr lang="it-IT" sz="2200" i="1">
                <a:highlight>
                  <a:srgbClr val="FF00FF"/>
                </a:highlight>
              </a:rPr>
              <a:t>method</a:t>
            </a:r>
            <a:r>
              <a:rPr lang="it-IT" sz="2200"/>
              <a:t> e </a:t>
            </a:r>
            <a:r>
              <a:rPr lang="it-IT" sz="2200" i="1">
                <a:highlight>
                  <a:srgbClr val="FF00FF"/>
                </a:highlight>
              </a:rPr>
              <a:t>action</a:t>
            </a:r>
            <a:r>
              <a:rPr lang="it-IT" sz="2200"/>
              <a:t> del form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A0B558-60C2-7F46-9C34-85F0821C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2A2207-8582-8646-8D58-34372410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FFD4D5-FE59-A74A-8CFD-27E66D84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39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CDC27F-AE47-5A40-8697-FC17A71C94E5}"/>
              </a:ext>
            </a:extLst>
          </p:cNvPr>
          <p:cNvSpPr/>
          <p:nvPr/>
        </p:nvSpPr>
        <p:spPr>
          <a:xfrm>
            <a:off x="3847189" y="797770"/>
            <a:ext cx="5178667" cy="2123658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&lt;!DOCTYPE html&gt;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&lt;html&gt;&lt;head&gt;&lt;title&gt;&lt;/title&gt;&lt;/head&gt;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&lt;body&gt; &lt;h1&gt;</a:t>
            </a:r>
            <a:r>
              <a:rPr lang="it-IT" sz="1200">
                <a:effectLst/>
                <a:latin typeface="Ubuntu Mono" panose="020B0509030602030204" pitchFamily="49" charset="0"/>
              </a:rPr>
              <a:t>Crea un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&lt;/h1&gt;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&lt;form </a:t>
            </a:r>
            <a:r>
              <a:rPr lang="it-IT" sz="1200">
                <a:solidFill>
                  <a:schemeClr val="tx2"/>
                </a:solidFill>
                <a:effectLst/>
                <a:highlight>
                  <a:srgbClr val="FF00FF"/>
                </a:highlight>
                <a:latin typeface="Ubuntu Mono" panose="020B0509030602030204" pitchFamily="49" charset="0"/>
              </a:rPr>
              <a:t>method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="POST" </a:t>
            </a:r>
            <a:r>
              <a:rPr lang="it-IT" sz="1200">
                <a:solidFill>
                  <a:schemeClr val="tx2"/>
                </a:solidFill>
                <a:effectLst/>
                <a:highlight>
                  <a:srgbClr val="FF00FF"/>
                </a:highlight>
                <a:latin typeface="Ubuntu Mono" panose="020B0509030602030204" pitchFamily="49" charset="0"/>
              </a:rPr>
              <a:t>action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="/projects"&gt;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    &lt;div&gt;&lt;input type="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text"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name=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"title"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   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placeholder=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"Titolo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"&gt;&lt;/div&gt;&lt;p&gt;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    &lt;div&gt;&lt;textarea name=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"description"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placeholder=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"Descrizione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"&gt;&lt;/textarea&gt;&lt;/div&gt;&lt;p&gt;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    &lt;div&gt;&lt;button type=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"submit"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&gt;</a:t>
            </a:r>
            <a:r>
              <a:rPr lang="it-IT" sz="1200">
                <a:effectLst/>
                <a:latin typeface="Ubuntu Mono" panose="020B0509030602030204" pitchFamily="49" charset="0"/>
              </a:rPr>
              <a:t>Crea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&lt;/button&gt;&lt;/div&gt;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&lt;/form&gt;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&lt;/body&gt;&lt;/html&gt;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FE9C650-F1F2-7B43-8721-B257AA21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62" y="2654364"/>
            <a:ext cx="2085111" cy="1632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C2C8807-1270-ED47-A956-EB49AABDF63D}"/>
              </a:ext>
            </a:extLst>
          </p:cNvPr>
          <p:cNvSpPr/>
          <p:nvPr/>
        </p:nvSpPr>
        <p:spPr>
          <a:xfrm>
            <a:off x="3763109" y="4466658"/>
            <a:ext cx="5178668" cy="1692771"/>
          </a:xfrm>
          <a:prstGeom prst="rect">
            <a:avLst/>
          </a:prstGeom>
          <a:pattFill>
            <a:fgClr>
              <a:srgbClr val="E9EFF2"/>
            </a:fgClr>
            <a:bgClr>
              <a:srgbClr val="E9EFF2"/>
            </a:bgClr>
          </a:patt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'ProjectsController@index'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post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</a:t>
            </a:r>
            <a:r>
              <a:rPr lang="it-IT" sz="1300">
                <a:solidFill>
                  <a:srgbClr val="BA2121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/projects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'ProjectsController@</a:t>
            </a:r>
            <a:r>
              <a:rPr lang="it-IT" sz="1300">
                <a:solidFill>
                  <a:srgbClr val="BA2121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store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endParaRPr lang="it-IT" sz="13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latin typeface="Ubuntu Mono" panose="020B0509030602030204" pitchFamily="49" charset="0"/>
              </a:rPr>
              <a:t>get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'/projects/create'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it-IT" sz="1300">
                <a:solidFill>
                  <a:srgbClr val="BA2121"/>
                </a:solidFill>
                <a:latin typeface="Ubuntu Mono" panose="020B0509030602030204" pitchFamily="49" charset="0"/>
              </a:rPr>
              <a:t>'ProjectsController@create'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  <a:endParaRPr lang="it-IT" sz="13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Route</a:t>
            </a:r>
            <a:r>
              <a:rPr lang="it-IT" sz="13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300">
                <a:effectLst/>
                <a:latin typeface="Ubuntu Mono" panose="020B0509030602030204" pitchFamily="49" charset="0"/>
              </a:rPr>
              <a:t>,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300">
                <a:effectLst/>
                <a:latin typeface="Ubuntu Mono" panose="020B0509030602030204" pitchFamily="49" charset="0"/>
              </a:rPr>
              <a:t> () { </a:t>
            </a:r>
            <a:r>
              <a:rPr lang="it-IT" sz="13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300">
                <a:effectLst/>
                <a:latin typeface="Ubuntu Mono" panose="020B0509030602030204" pitchFamily="49" charset="0"/>
              </a:rPr>
              <a:t> view(</a:t>
            </a:r>
            <a:r>
              <a:rPr lang="it-IT" sz="13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300">
                <a:effectLst/>
                <a:latin typeface="Ubuntu Mono" panose="020B0509030602030204" pitchFamily="49" charset="0"/>
              </a:rPr>
              <a:t>); });</a:t>
            </a:r>
          </a:p>
          <a:p>
            <a:r>
              <a:rPr lang="it-IT" sz="1300">
                <a:solidFill>
                  <a:srgbClr val="00B0F0"/>
                </a:solidFill>
                <a:latin typeface="Ubuntu Mono" panose="020B0509030602030204" pitchFamily="49" charset="0"/>
              </a:rPr>
              <a:t>// web.php</a:t>
            </a:r>
            <a:endParaRPr lang="it-IT" sz="1300">
              <a:latin typeface="Ubuntu Mono" panose="020B0509030602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3B7BA08-D80F-6648-9FF4-A8D767592244}"/>
              </a:ext>
            </a:extLst>
          </p:cNvPr>
          <p:cNvSpPr txBox="1">
            <a:spLocks/>
          </p:cNvSpPr>
          <p:nvPr/>
        </p:nvSpPr>
        <p:spPr>
          <a:xfrm>
            <a:off x="125274" y="3915553"/>
            <a:ext cx="3501695" cy="2538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SzPct val="85000"/>
              <a:buFont typeface="Wingdings" pitchFamily="2" charset="2"/>
              <a:buChar char="Ø"/>
            </a:pPr>
            <a:r>
              <a:rPr lang="it-IT" sz="2200"/>
              <a:t>occorre una mappatura per una route </a:t>
            </a:r>
            <a:r>
              <a:rPr lang="it-IT" sz="2200" i="1">
                <a:highlight>
                  <a:srgbClr val="00FFFF"/>
                </a:highlight>
              </a:rPr>
              <a:t>/projects</a:t>
            </a:r>
            <a:r>
              <a:rPr lang="it-IT" sz="2200"/>
              <a:t> e un messaggio HTTP </a:t>
            </a:r>
            <a:r>
              <a:rPr lang="it-IT" sz="2200">
                <a:highlight>
                  <a:srgbClr val="00FFFF"/>
                </a:highlight>
              </a:rPr>
              <a:t>POST</a:t>
            </a:r>
          </a:p>
          <a:p>
            <a:pPr marL="269875" indent="-269875">
              <a:spcBef>
                <a:spcPts val="800"/>
              </a:spcBef>
            </a:pPr>
            <a:r>
              <a:rPr lang="it-IT" sz="2200" i="1">
                <a:highlight>
                  <a:srgbClr val="FFFF00"/>
                </a:highlight>
              </a:rPr>
              <a:t>store</a:t>
            </a:r>
            <a:r>
              <a:rPr lang="it-IT" sz="2200"/>
              <a:t> è un nome convenzionale per la funzione callback del controller</a:t>
            </a:r>
            <a:endParaRPr lang="it-IT" sz="2200" i="1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21E1871-1D3C-4F45-8389-2570DD5E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88" y="2664874"/>
            <a:ext cx="2362452" cy="16459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31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Laravel: le tabelle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E8329D-CB1D-3E41-8AEA-73CFE33AB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77" y="877334"/>
            <a:ext cx="3286320" cy="1831359"/>
          </a:xfrm>
        </p:spPr>
        <p:txBody>
          <a:bodyPr>
            <a:normAutofit lnSpcReduction="10000"/>
          </a:bodyPr>
          <a:lstStyle/>
          <a:p>
            <a:pPr marL="222250" indent="-222250"/>
            <a:r>
              <a:rPr lang="it-IT" sz="2400"/>
              <a:t>Per creare le tabelle del progetto </a:t>
            </a:r>
            <a:r>
              <a:rPr lang="it-IT" sz="2400" i="1"/>
              <a:t>prova_db</a:t>
            </a:r>
            <a:r>
              <a:rPr lang="it-IT" sz="2400"/>
              <a:t> si usa di nuovo il wizard </a:t>
            </a:r>
            <a:r>
              <a:rPr lang="it-IT" sz="2400" i="1"/>
              <a:t>artisan</a:t>
            </a:r>
            <a:r>
              <a:rPr lang="it-IT" sz="2400"/>
              <a:t>, con il comando </a:t>
            </a:r>
            <a:r>
              <a:rPr lang="it-IT" sz="2400" i="1"/>
              <a:t>migrate</a:t>
            </a:r>
            <a:endParaRPr lang="it-IT" sz="24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E151-CCC3-0340-8B2F-E18DB5E4BBC1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4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FEF07B0-6F05-A446-839B-E6F436B054E2}"/>
              </a:ext>
            </a:extLst>
          </p:cNvPr>
          <p:cNvSpPr/>
          <p:nvPr/>
        </p:nvSpPr>
        <p:spPr>
          <a:xfrm>
            <a:off x="3572553" y="876382"/>
            <a:ext cx="5413022" cy="1600438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cd prova_db/</a:t>
            </a:r>
          </a:p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Migration table created successfully.</a:t>
            </a: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Migrating: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2014_10_12_000000_create_users_table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Migrated: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2014_10_12_000000_create_users_table</a:t>
            </a: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Migrating: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2014_10_12_100000_create_password_resets_table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Migrated: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2014_10_12_100000_create_password_resets_table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286232" y="2609099"/>
            <a:ext cx="8875722" cy="3944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400"/>
              <a:t>Laravel genera automaticamente le tabelle, sfruttando la classe </a:t>
            </a:r>
            <a:r>
              <a:rPr lang="it-IT" sz="2400" i="1"/>
              <a:t>Blueprint</a:t>
            </a:r>
            <a:r>
              <a:rPr lang="it-IT" sz="2400"/>
              <a:t> </a:t>
            </a:r>
          </a:p>
          <a:p>
            <a:pPr marL="622300" lvl="1" indent="-222250"/>
            <a:r>
              <a:rPr lang="it-IT" sz="2400"/>
              <a:t>la API di </a:t>
            </a:r>
            <a:r>
              <a:rPr lang="it-IT" sz="2400" i="1"/>
              <a:t>Blueprint</a:t>
            </a:r>
            <a:r>
              <a:rPr lang="it-IT" sz="2400"/>
              <a:t> ci dà il modo di definire nuove tabelle che vengono poi create nel DB tramite </a:t>
            </a:r>
            <a:r>
              <a:rPr lang="it-IT" sz="2400" i="1"/>
              <a:t>artisan migrate</a:t>
            </a:r>
            <a:endParaRPr lang="it-IT" sz="2400"/>
          </a:p>
          <a:p>
            <a:pPr marL="222250" indent="-222250"/>
            <a:r>
              <a:rPr lang="it-IT" sz="2400"/>
              <a:t>Ciò rende semplice la generazione dello schema del DB e permette di prescindere sostanzialmente da SQL per la gestione del DB</a:t>
            </a:r>
          </a:p>
          <a:p>
            <a:pPr marL="222250" indent="-222250"/>
            <a:r>
              <a:rPr lang="it-IT" sz="2400"/>
              <a:t>Altro vantaggio: per ricreare lo schema del DB, basta clonare il codice del progetto ed eseguire </a:t>
            </a:r>
            <a:r>
              <a:rPr lang="it-IT" sz="2400" i="1"/>
              <a:t>artisan migrate</a:t>
            </a:r>
            <a:r>
              <a:rPr lang="it-IT" sz="2400"/>
              <a:t> (vedi oltre)</a:t>
            </a:r>
          </a:p>
        </p:txBody>
      </p:sp>
    </p:spTree>
    <p:extLst>
      <p:ext uri="{BB962C8B-B14F-4D97-AF65-F5344CB8AC3E}">
        <p14:creationId xmlns:p14="http://schemas.microsoft.com/office/powerpoint/2010/main" val="46553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ED043-179C-A34D-AD2B-6DE63687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Il metodo </a:t>
            </a:r>
            <a:r>
              <a:rPr lang="it-IT" i="1"/>
              <a:t>store() del controller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BB2BF3-394E-F34F-A412-101F0BE19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092" y="981153"/>
            <a:ext cx="3982916" cy="5305347"/>
          </a:xfrm>
        </p:spPr>
        <p:txBody>
          <a:bodyPr>
            <a:noAutofit/>
          </a:bodyPr>
          <a:lstStyle/>
          <a:p>
            <a:pPr marL="271463" indent="-271463"/>
            <a:r>
              <a:rPr lang="it-IT" sz="2200"/>
              <a:t>Prima di inserire nel controller un callback </a:t>
            </a:r>
            <a:r>
              <a:rPr lang="it-IT" sz="2200" i="1"/>
              <a:t>store()</a:t>
            </a:r>
            <a:r>
              <a:rPr lang="it-IT" sz="2200"/>
              <a:t>, si ha un errore </a:t>
            </a:r>
            <a:r>
              <a:rPr lang="it-IT" sz="2200" b="1"/>
              <a:t>419</a:t>
            </a:r>
            <a:r>
              <a:rPr lang="it-IT" sz="2200"/>
              <a:t>, l'errore Laravel di elaborazione di un POST</a:t>
            </a:r>
          </a:p>
          <a:p>
            <a:pPr marL="271463" indent="-271463"/>
            <a:r>
              <a:rPr lang="it-IT" sz="2200"/>
              <a:t>Inseriamo ora </a:t>
            </a:r>
            <a:r>
              <a:rPr lang="it-IT" sz="2200" i="1"/>
              <a:t>store()</a:t>
            </a:r>
            <a:r>
              <a:rPr lang="it-IT" sz="2200"/>
              <a:t> vuoto: ancora </a:t>
            </a:r>
            <a:r>
              <a:rPr lang="it-IT" sz="2200" b="1"/>
              <a:t>419</a:t>
            </a:r>
            <a:r>
              <a:rPr lang="it-IT" sz="2200"/>
              <a:t>!</a:t>
            </a:r>
          </a:p>
          <a:p>
            <a:pPr marL="271463" indent="-271463"/>
            <a:r>
              <a:rPr lang="it-IT" sz="2200"/>
              <a:t>Tentiamo allora uno </a:t>
            </a:r>
            <a:r>
              <a:rPr lang="it-IT" sz="2200" i="1"/>
              <a:t>store()</a:t>
            </a:r>
            <a:r>
              <a:rPr lang="it-IT" sz="2200"/>
              <a:t> che restituisca </a:t>
            </a:r>
            <a:r>
              <a:rPr lang="it-IT" sz="2200" i="1">
                <a:highlight>
                  <a:srgbClr val="FFFF00"/>
                </a:highlight>
              </a:rPr>
              <a:t>request()</a:t>
            </a:r>
            <a:r>
              <a:rPr lang="it-IT" sz="2200"/>
              <a:t>, che dovrebbe restituire una rappresentazione della richiesta, il messaggio HTTP arrivato: ancora l'errore </a:t>
            </a:r>
            <a:r>
              <a:rPr lang="it-IT" sz="2200" b="1"/>
              <a:t>419</a:t>
            </a:r>
            <a:endParaRPr lang="it-IT" sz="2200"/>
          </a:p>
          <a:p>
            <a:pPr marL="271463" indent="-271463"/>
            <a:r>
              <a:rPr lang="it-IT" sz="2200"/>
              <a:t>Come mai? è vero che il controller dovrebbe accedere ai </a:t>
            </a:r>
            <a:r>
              <a:rPr lang="it-IT" sz="2200">
                <a:highlight>
                  <a:srgbClr val="00FF00"/>
                </a:highlight>
              </a:rPr>
              <a:t>parametri</a:t>
            </a:r>
            <a:r>
              <a:rPr lang="it-IT" sz="2200"/>
              <a:t> della richiesta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2717E6-EE86-D94C-9B48-30466000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860E9-D425-AD44-A48C-3A161DF5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8FE8E1-923F-C244-9FE3-BEB5465B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40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AB7A6F-4CC9-B64A-9D74-D8A52EEFE444}"/>
              </a:ext>
            </a:extLst>
          </p:cNvPr>
          <p:cNvSpPr/>
          <p:nvPr/>
        </p:nvSpPr>
        <p:spPr>
          <a:xfrm>
            <a:off x="4148008" y="874184"/>
            <a:ext cx="4709760" cy="2862322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     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effectLst/>
                <a:latin typeface="Ubuntu Mono" panose="020B0509030602030204" pitchFamily="49" charset="0"/>
              </a:rPr>
              <a:t> compact(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'progetti')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create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'projects.create'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x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// ProjectsController.php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2F1E908-D317-EB4F-8D7F-66A8AFAD5D50}"/>
              </a:ext>
            </a:extLst>
          </p:cNvPr>
          <p:cNvSpPr/>
          <p:nvPr/>
        </p:nvSpPr>
        <p:spPr>
          <a:xfrm>
            <a:off x="4148008" y="4218996"/>
            <a:ext cx="4709760" cy="1569660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&lt;!– create.blade.php --&gt;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&lt;body&gt;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...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&lt;form method="POST" action="/projects"&gt;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    &lt;div&gt;&lt;input type="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text"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name=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it-IT" sz="1200">
                <a:solidFill>
                  <a:srgbClr val="BA2121"/>
                </a:solidFill>
                <a:effectLst/>
                <a:highlight>
                  <a:srgbClr val="00FF00"/>
                </a:highlight>
                <a:latin typeface="Ubuntu Mono" panose="020B0509030602030204" pitchFamily="49" charset="0"/>
              </a:rPr>
              <a:t>title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   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placeholder=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"Titolo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"&gt;&lt;/div&gt;&lt;p&gt;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...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B55ED48-4989-E84D-8967-CFD3F2B38881}"/>
              </a:ext>
            </a:extLst>
          </p:cNvPr>
          <p:cNvSpPr txBox="1">
            <a:spLocks/>
          </p:cNvSpPr>
          <p:nvPr/>
        </p:nvSpPr>
        <p:spPr>
          <a:xfrm>
            <a:off x="3517892" y="5876847"/>
            <a:ext cx="3982916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200"/>
              <a:t>POST, ma perché l'errore </a:t>
            </a:r>
            <a:r>
              <a:rPr lang="it-IT" sz="2200" b="1"/>
              <a:t>419</a:t>
            </a:r>
            <a:r>
              <a:rPr lang="it-IT" sz="2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513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ED043-179C-A34D-AD2B-6DE63687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Il metodo </a:t>
            </a:r>
            <a:r>
              <a:rPr lang="it-IT" i="1"/>
              <a:t>store() del controller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2717E6-EE86-D94C-9B48-30466000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860E9-D425-AD44-A48C-3A161DF5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8FE8E1-923F-C244-9FE3-BEB5465B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41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AB7A6F-4CC9-B64A-9D74-D8A52EEFE444}"/>
              </a:ext>
            </a:extLst>
          </p:cNvPr>
          <p:cNvSpPr/>
          <p:nvPr/>
        </p:nvSpPr>
        <p:spPr>
          <a:xfrm>
            <a:off x="4148008" y="874184"/>
            <a:ext cx="4709760" cy="3231654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     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effectLst/>
                <a:latin typeface="Ubuntu Mono" panose="020B0509030602030204" pitchFamily="49" charset="0"/>
              </a:rPr>
              <a:t> compact(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'progetti')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create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'projects.create'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request();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}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// ProjectsController.php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E53F23B-5FC5-244B-9456-AFBBD9C6A4E6}"/>
              </a:ext>
            </a:extLst>
          </p:cNvPr>
          <p:cNvSpPr txBox="1">
            <a:spLocks/>
          </p:cNvSpPr>
          <p:nvPr/>
        </p:nvSpPr>
        <p:spPr>
          <a:xfrm>
            <a:off x="152391" y="927341"/>
            <a:ext cx="3995618" cy="421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/>
            <a:r>
              <a:rPr lang="it-IT" sz="2300"/>
              <a:t>La richiesta pervenuta dal cliente con POST è considerata "falsa" se non contiene un token unico, che individua il client </a:t>
            </a:r>
          </a:p>
          <a:p>
            <a:pPr marL="271463" indent="-271463"/>
            <a:r>
              <a:rPr lang="it-IT" sz="2300"/>
              <a:t>Aggiungiamo allora, nella view </a:t>
            </a:r>
            <a:r>
              <a:rPr lang="it-IT" sz="2300" i="1"/>
              <a:t>create</a:t>
            </a:r>
            <a:r>
              <a:rPr lang="it-IT" sz="2300"/>
              <a:t>, nel form, la funzione PHP </a:t>
            </a:r>
            <a:r>
              <a:rPr lang="it-IT" sz="2300" i="1"/>
              <a:t>csrf_field()</a:t>
            </a:r>
            <a:r>
              <a:rPr lang="it-IT" sz="2300"/>
              <a:t> (Cross-Site Request Forgery, genera token di sicurezza)</a:t>
            </a:r>
          </a:p>
          <a:p>
            <a:pPr marL="271463" indent="-271463"/>
            <a:r>
              <a:rPr lang="it-IT" sz="2300"/>
              <a:t>La richiesta </a:t>
            </a:r>
            <a:r>
              <a:rPr lang="it-IT" sz="2200"/>
              <a:t>POST</a:t>
            </a:r>
            <a:r>
              <a:rPr lang="it-IT" sz="2300"/>
              <a:t> è ora sicura!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2F1E908-D317-EB4F-8D7F-66A8AFAD5D50}"/>
              </a:ext>
            </a:extLst>
          </p:cNvPr>
          <p:cNvSpPr/>
          <p:nvPr/>
        </p:nvSpPr>
        <p:spPr>
          <a:xfrm>
            <a:off x="4148008" y="4218996"/>
            <a:ext cx="4709760" cy="1754326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&lt;!– create.blade.php --&gt;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&lt;body&gt;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...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&lt;form method="POST" action="/projects"&gt;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{{ csrf_field() }}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    &lt;div&gt;&lt;input type="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text"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name=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"title"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    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placeholder=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"Titolo progetto</a:t>
            </a: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"&gt;&lt;/div&gt;&lt;p&gt;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    ...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C7B749A-FC52-0146-9090-3D28B560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7" y="5257801"/>
            <a:ext cx="3854559" cy="1155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3254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ED043-179C-A34D-AD2B-6DE63687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508359"/>
          </a:xfrm>
        </p:spPr>
        <p:txBody>
          <a:bodyPr>
            <a:normAutofit fontScale="90000"/>
          </a:bodyPr>
          <a:lstStyle/>
          <a:p>
            <a:r>
              <a:rPr lang="it-IT" b="0"/>
              <a:t>Il metodo </a:t>
            </a:r>
            <a:r>
              <a:rPr lang="it-IT" b="0" i="1"/>
              <a:t>store() del controller / 2</a:t>
            </a:r>
            <a:endParaRPr lang="it-IT" b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BB2BF3-394E-F34F-A412-101F0BE19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810" y="803982"/>
            <a:ext cx="4020046" cy="1597331"/>
          </a:xfrm>
        </p:spPr>
        <p:txBody>
          <a:bodyPr>
            <a:normAutofit/>
          </a:bodyPr>
          <a:lstStyle/>
          <a:p>
            <a:pPr marL="271463" indent="-271463"/>
            <a:r>
              <a:rPr lang="it-IT" sz="2200"/>
              <a:t>Quindi </a:t>
            </a:r>
            <a:r>
              <a:rPr lang="it-IT" sz="2200" i="1"/>
              <a:t>request()</a:t>
            </a:r>
            <a:r>
              <a:rPr lang="it-IT" sz="2200"/>
              <a:t> (con o senza </a:t>
            </a:r>
            <a:br>
              <a:rPr lang="it-IT" sz="2200"/>
            </a:br>
            <a:r>
              <a:rPr lang="it-IT" sz="2200" i="1"/>
              <a:t>-&gt;all()</a:t>
            </a:r>
            <a:r>
              <a:rPr lang="it-IT" sz="2200"/>
              <a:t> restituisce effettivamente la richiesta (in formato JSON)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2717E6-EE86-D94C-9B48-30466000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860E9-D425-AD44-A48C-3A161DF5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8FE8E1-923F-C244-9FE3-BEB5465B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42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E53F23B-5FC5-244B-9456-AFBBD9C6A4E6}"/>
              </a:ext>
            </a:extLst>
          </p:cNvPr>
          <p:cNvSpPr txBox="1">
            <a:spLocks/>
          </p:cNvSpPr>
          <p:nvPr/>
        </p:nvSpPr>
        <p:spPr>
          <a:xfrm>
            <a:off x="242810" y="5081823"/>
            <a:ext cx="4031523" cy="1516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/>
              <a:t>nella </a:t>
            </a:r>
            <a:r>
              <a:rPr lang="it-IT" sz="2200" i="1"/>
              <a:t>store()</a:t>
            </a:r>
            <a:r>
              <a:rPr lang="it-IT" sz="2200"/>
              <a:t> del controller è possibile prelevare i singoli campi, p.es. </a:t>
            </a:r>
            <a:r>
              <a:rPr lang="it-IT" sz="2200" i="1"/>
              <a:t>request()-&gt;title</a:t>
            </a:r>
            <a:r>
              <a:rPr lang="it-IT" sz="2200"/>
              <a:t> o, più breve: </a:t>
            </a:r>
            <a:r>
              <a:rPr lang="it-IT" sz="2200" i="1"/>
              <a:t>request('title'):</a:t>
            </a:r>
            <a:endParaRPr lang="it-IT" sz="220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C7B749A-FC52-0146-9090-3D28B560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32" y="803982"/>
            <a:ext cx="4323267" cy="1296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97E0C0D-8AC1-FE41-888B-5E29943C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33" y="3024007"/>
            <a:ext cx="4501662" cy="192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5B2DA389-7D0C-4B4D-BCE2-AD6B15FE7817}"/>
              </a:ext>
            </a:extLst>
          </p:cNvPr>
          <p:cNvSpPr/>
          <p:nvPr/>
        </p:nvSpPr>
        <p:spPr>
          <a:xfrm>
            <a:off x="242810" y="2237322"/>
            <a:ext cx="8514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/>
              <a:t>è istruttivo riguardare ora la pagina del form e il suo codice sorgente </a:t>
            </a:r>
            <a:r>
              <a:rPr lang="it-IT" sz="2200" b="1"/>
              <a:t>con il token</a:t>
            </a:r>
            <a:r>
              <a:rPr lang="it-IT" sz="2200"/>
              <a:t>: 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8817AC4-A958-EA45-A632-D43F0A83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97" y="3024007"/>
            <a:ext cx="2895600" cy="1916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A37B624E-DCFD-4845-84C8-5F4F70058B55}"/>
              </a:ext>
            </a:extLst>
          </p:cNvPr>
          <p:cNvSpPr/>
          <p:nvPr/>
        </p:nvSpPr>
        <p:spPr>
          <a:xfrm>
            <a:off x="4262856" y="5145457"/>
            <a:ext cx="2461312" cy="1107996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</a:p>
          <a:p>
            <a:r>
              <a:rPr lang="it-IT" sz="11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0000FF"/>
                </a:solidFill>
                <a:latin typeface="Ubuntu Mono" panose="020B0509030602030204" pitchFamily="49" charset="0"/>
              </a:rPr>
              <a:t>store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1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request('title');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   }</a:t>
            </a:r>
            <a:endParaRPr lang="it-IT" sz="1100">
              <a:latin typeface="Ubuntu Mono" panose="020B0509030602030204" pitchFamily="49" charset="0"/>
            </a:endParaRPr>
          </a:p>
          <a:p>
            <a:r>
              <a:rPr lang="it-IT" sz="1100">
                <a:latin typeface="Ubuntu Mono" panose="020B0509030602030204" pitchFamily="49" charset="0"/>
              </a:rPr>
              <a:t>}</a:t>
            </a:r>
          </a:p>
          <a:p>
            <a:r>
              <a:rPr lang="it-IT" sz="11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// ProjectsController.php</a:t>
            </a:r>
            <a:endParaRPr lang="it-IT" sz="110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066E372-0B2C-6D49-BB8B-24F523C6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14" y="5976971"/>
            <a:ext cx="2447681" cy="5529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693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8C6DE4-565E-AD48-BAB0-88BBBFB6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6"/>
            <a:ext cx="8229600" cy="565142"/>
          </a:xfrm>
        </p:spPr>
        <p:txBody>
          <a:bodyPr>
            <a:normAutofit fontScale="90000"/>
          </a:bodyPr>
          <a:lstStyle/>
          <a:p>
            <a:r>
              <a:rPr lang="it-IT" sz="3600"/>
              <a:t>Il metodo </a:t>
            </a:r>
            <a:r>
              <a:rPr lang="it-IT" sz="3600" i="1"/>
              <a:t>store()</a:t>
            </a:r>
            <a:r>
              <a:rPr lang="it-IT" sz="3600"/>
              <a:t>: fatto!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88849-163C-A744-893D-60FD37CA0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407" y="716078"/>
            <a:ext cx="3974123" cy="5737960"/>
          </a:xfrm>
        </p:spPr>
        <p:txBody>
          <a:bodyPr>
            <a:noAutofit/>
          </a:bodyPr>
          <a:lstStyle/>
          <a:p>
            <a:r>
              <a:rPr lang="it-IT" sz="2400"/>
              <a:t>Ora che sappiamo accedere ai campi del form, possiamo istanziare un nuovo </a:t>
            </a:r>
            <a:r>
              <a:rPr lang="it-IT" sz="2400" i="1"/>
              <a:t>Project</a:t>
            </a:r>
            <a:r>
              <a:rPr lang="it-IT" sz="2400"/>
              <a:t>, un Active Record, cioè, e renderlo persistente</a:t>
            </a:r>
          </a:p>
          <a:p>
            <a:r>
              <a:rPr lang="it-IT" sz="2400"/>
              <a:t>Assegniamo i parametri </a:t>
            </a:r>
            <a:r>
              <a:rPr lang="it-IT" sz="2400" i="1"/>
              <a:t>title</a:t>
            </a:r>
            <a:r>
              <a:rPr lang="it-IT" sz="2400"/>
              <a:t> e </a:t>
            </a:r>
            <a:r>
              <a:rPr lang="it-IT" sz="2400" i="1"/>
              <a:t>description</a:t>
            </a:r>
            <a:r>
              <a:rPr lang="it-IT" sz="2400"/>
              <a:t> estratti dalla richiesta alle rispettive proprietà di </a:t>
            </a:r>
            <a:r>
              <a:rPr lang="it-IT" sz="2400" i="1"/>
              <a:t>Project</a:t>
            </a:r>
            <a:endParaRPr lang="it-IT" sz="2400"/>
          </a:p>
          <a:p>
            <a:r>
              <a:rPr lang="it-IT" sz="2400"/>
              <a:t>Salviamo l'Active Record con </a:t>
            </a:r>
            <a:r>
              <a:rPr lang="it-IT" sz="2400" i="1"/>
              <a:t>-&gt;save()</a:t>
            </a:r>
            <a:endParaRPr lang="it-IT" sz="2400"/>
          </a:p>
          <a:p>
            <a:r>
              <a:rPr lang="it-IT" sz="2400"/>
              <a:t>Infine, con il metodo </a:t>
            </a:r>
            <a:r>
              <a:rPr lang="it-IT" sz="2400" i="1"/>
              <a:t>helper</a:t>
            </a:r>
            <a:r>
              <a:rPr lang="it-IT" sz="2400"/>
              <a:t> </a:t>
            </a:r>
            <a:r>
              <a:rPr lang="it-IT" sz="2400" i="1"/>
              <a:t>redirect()</a:t>
            </a:r>
            <a:r>
              <a:rPr lang="it-IT" sz="2400"/>
              <a:t> mostriamo il nuovo elenco progetti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B31DB5-E8A1-7A49-A51E-3D967311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084056-D5CD-4F4C-96DE-D65FF02D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05EB01-2F22-F141-A75A-18CF299B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43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D78E58F-3C47-C743-B5CE-90012E134973}"/>
              </a:ext>
            </a:extLst>
          </p:cNvPr>
          <p:cNvSpPr/>
          <p:nvPr/>
        </p:nvSpPr>
        <p:spPr>
          <a:xfrm>
            <a:off x="4261331" y="883624"/>
            <a:ext cx="4709760" cy="3970318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Ubuntu Mono" panose="020B0509030602030204" pitchFamily="49" charset="0"/>
              </a:rPr>
              <a:t>&lt;?php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it-IT" sz="1200">
                <a:effectLst/>
                <a:latin typeface="Ubuntu Mono" panose="020B0509030602030204" pitchFamily="49" charset="0"/>
              </a:rPr>
              <a:t> App\Http\Controllers;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use</a:t>
            </a:r>
            <a:r>
              <a:rPr lang="it-IT" sz="1200">
                <a:effectLst/>
                <a:latin typeface="Ubuntu Mono" panose="020B0509030602030204" pitchFamily="49" charset="0"/>
              </a:rPr>
              <a:t> Illuminate\Http\Request;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200">
              <a:solidFill>
                <a:srgbClr val="0000FF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\App\Project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     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effectLst/>
                <a:latin typeface="Ubuntu Mono" panose="020B0509030602030204" pitchFamily="49" charset="0"/>
              </a:rPr>
              <a:t> compact(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'progetti')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create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'projects.create'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 }</a:t>
            </a: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    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latin typeface="Ubuntu Mono" panose="020B0509030602030204" pitchFamily="49" charset="0"/>
            </a:endParaRP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$project</a:t>
            </a:r>
            <a:r>
              <a:rPr lang="it-IT" sz="1200"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=</a:t>
            </a:r>
            <a:r>
              <a:rPr lang="it-IT" sz="1200"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new</a:t>
            </a:r>
            <a:r>
              <a:rPr lang="it-IT" sz="1200">
                <a:latin typeface="Ubuntu Mono" panose="020B0509030602030204" pitchFamily="49" charset="0"/>
              </a:rPr>
              <a:t> \App\Project();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latin typeface="Ubuntu Mono" panose="020B0509030602030204" pitchFamily="49" charset="0"/>
              </a:rPr>
              <a:t>title</a:t>
            </a:r>
            <a:r>
              <a:rPr lang="it-IT" sz="1200"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=</a:t>
            </a:r>
            <a:r>
              <a:rPr lang="it-IT" sz="1200">
                <a:latin typeface="Ubuntu Mono" panose="020B0509030602030204" pitchFamily="49" charset="0"/>
              </a:rPr>
              <a:t> request(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'title'</a:t>
            </a:r>
            <a:r>
              <a:rPr lang="it-IT" sz="1200"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latin typeface="Ubuntu Mono" panose="020B0509030602030204" pitchFamily="49" charset="0"/>
              </a:rPr>
              <a:t>description</a:t>
            </a:r>
            <a:r>
              <a:rPr lang="it-IT" sz="1200"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=</a:t>
            </a:r>
            <a:r>
              <a:rPr lang="it-IT" sz="1200">
                <a:latin typeface="Ubuntu Mono" panose="020B0509030602030204" pitchFamily="49" charset="0"/>
              </a:rPr>
              <a:t> request(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'description'</a:t>
            </a:r>
            <a:r>
              <a:rPr lang="it-IT" sz="1200"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latin typeface="Ubuntu Mono" panose="020B0509030602030204" pitchFamily="49" charset="0"/>
              </a:rPr>
              <a:t>save</a:t>
            </a:r>
            <a:r>
              <a:rPr lang="it-IT" sz="1200"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return</a:t>
            </a:r>
            <a:r>
              <a:rPr lang="it-IT" sz="1200">
                <a:latin typeface="Ubuntu Mono" panose="020B0509030602030204" pitchFamily="49" charset="0"/>
              </a:rPr>
              <a:t> redirect(</a:t>
            </a:r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'/projects'</a:t>
            </a:r>
            <a:r>
              <a:rPr lang="it-IT" sz="1200"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// ProjectsController.php</a:t>
            </a:r>
          </a:p>
        </p:txBody>
      </p:sp>
    </p:spTree>
    <p:extLst>
      <p:ext uri="{BB962C8B-B14F-4D97-AF65-F5344CB8AC3E}">
        <p14:creationId xmlns:p14="http://schemas.microsoft.com/office/powerpoint/2010/main" val="1613965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720011-B2CE-9148-8421-6E26CAE1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856"/>
            <a:ext cx="8229600" cy="673716"/>
          </a:xfrm>
        </p:spPr>
        <p:txBody>
          <a:bodyPr>
            <a:noAutofit/>
          </a:bodyPr>
          <a:lstStyle/>
          <a:p>
            <a:r>
              <a:rPr lang="it-IT" sz="3200"/>
              <a:t>Middleware attivato dalle route in </a:t>
            </a:r>
            <a:r>
              <a:rPr lang="it-IT" sz="3200" i="1"/>
              <a:t>web.php</a:t>
            </a:r>
            <a:endParaRPr lang="it-IT" sz="320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C9E768-004F-2F4E-9B76-52B564A4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455CB8-5331-FA42-92E8-A034CF12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4680A9-9AEE-6448-8660-8E3E8B55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0B7153-A3CD-B94B-B598-819ABA1E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1" y="830348"/>
            <a:ext cx="7455877" cy="3443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55DF2E3-7090-884C-8FCA-9E4A9C93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1" y="4392073"/>
            <a:ext cx="5439505" cy="1377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5AD287-8A1D-1140-B583-100C25851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091" y="5887660"/>
            <a:ext cx="8708770" cy="525641"/>
          </a:xfrm>
        </p:spPr>
        <p:txBody>
          <a:bodyPr>
            <a:noAutofit/>
          </a:bodyPr>
          <a:lstStyle/>
          <a:p>
            <a:r>
              <a:rPr lang="it-IT" sz="2300"/>
              <a:t>In realtà, quindi, bisogna guardare </a:t>
            </a:r>
            <a:r>
              <a:rPr lang="it-IT" sz="2300" i="1"/>
              <a:t>Illuminate/.../VerifyCsrfToken</a:t>
            </a:r>
            <a:endParaRPr lang="it-IT" sz="2300"/>
          </a:p>
        </p:txBody>
      </p:sp>
    </p:spTree>
    <p:extLst>
      <p:ext uri="{BB962C8B-B14F-4D97-AF65-F5344CB8AC3E}">
        <p14:creationId xmlns:p14="http://schemas.microsoft.com/office/powerpoint/2010/main" val="426054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091EB6-2504-974B-AA60-ABEFB47C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0"/>
              <a:t>Il controllo del token CSRF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747F63-6AFF-E044-8AE6-9076B72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721437-54A9-7241-B09C-B7936D94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3DFE0B-8C55-8C42-B40F-BAB5B2AC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7B56E5-6021-164E-B22A-5B3ED1C9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5" y="1041644"/>
            <a:ext cx="8410329" cy="443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07508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C8F3-4621-2C4F-B24F-D452F110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Modelli e risorse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F5CB44-A376-0041-B0C7-1B9719B53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131" y="915137"/>
            <a:ext cx="5509393" cy="5538901"/>
          </a:xfrm>
        </p:spPr>
        <p:txBody>
          <a:bodyPr>
            <a:normAutofit/>
          </a:bodyPr>
          <a:lstStyle/>
          <a:p>
            <a:r>
              <a:rPr lang="it-IT" sz="2000"/>
              <a:t>Modello per la Web app = Risorsa per l'utente</a:t>
            </a:r>
          </a:p>
          <a:p>
            <a:r>
              <a:rPr lang="it-IT" sz="2000"/>
              <a:t>Nell'esempio, </a:t>
            </a:r>
            <a:r>
              <a:rPr lang="it-IT" sz="2000" i="1"/>
              <a:t>Project</a:t>
            </a:r>
            <a:r>
              <a:rPr lang="it-IT" sz="2000"/>
              <a:t> è una risorsa</a:t>
            </a:r>
          </a:p>
          <a:p>
            <a:pPr lvl="1"/>
            <a:r>
              <a:rPr lang="it-IT" sz="2000"/>
              <a:t>è il primo componente di un gruppo di route</a:t>
            </a:r>
          </a:p>
          <a:p>
            <a:r>
              <a:rPr lang="it-IT" sz="2000"/>
              <a:t>Progettiamo l'interazione con la risorsa a partire dalle rotte</a:t>
            </a:r>
          </a:p>
          <a:p>
            <a:r>
              <a:rPr lang="it-IT" sz="2000"/>
              <a:t>Inseriamo uno schema di rotte come commento nel router </a:t>
            </a:r>
            <a:r>
              <a:rPr lang="it-IT" sz="2000" i="1"/>
              <a:t>web.php</a:t>
            </a:r>
            <a:endParaRPr lang="it-IT" sz="2000"/>
          </a:p>
          <a:p>
            <a:pPr lvl="1"/>
            <a:r>
              <a:rPr lang="it-IT" sz="2000"/>
              <a:t>altri componenti della rotta specificano l'operando (se c'è) e l'operazione (se non è già definita dal messaggio)</a:t>
            </a:r>
          </a:p>
          <a:p>
            <a:pPr lvl="1"/>
            <a:r>
              <a:rPr lang="it-IT" sz="2000"/>
              <a:t>in parentesi l'operazione "logica"</a:t>
            </a:r>
          </a:p>
          <a:p>
            <a:pPr lvl="1"/>
            <a:r>
              <a:rPr lang="it-IT" sz="2000"/>
              <a:t>i </a:t>
            </a:r>
            <a:r>
              <a:rPr lang="it-IT" sz="2000" i="1"/>
              <a:t>GET</a:t>
            </a:r>
            <a:r>
              <a:rPr lang="it-IT" sz="2000"/>
              <a:t> richiedono dati o form</a:t>
            </a:r>
          </a:p>
          <a:p>
            <a:pPr lvl="1"/>
            <a:r>
              <a:rPr lang="it-IT" sz="2000"/>
              <a:t>gli altri messaggi cambiano lo stato</a:t>
            </a:r>
          </a:p>
          <a:p>
            <a:pPr lvl="1"/>
            <a:r>
              <a:rPr lang="it-IT" sz="2000" i="1"/>
              <a:t>PUT</a:t>
            </a:r>
            <a:r>
              <a:rPr lang="it-IT" sz="2000"/>
              <a:t> (qui non c'è) e </a:t>
            </a:r>
            <a:r>
              <a:rPr lang="it-IT" sz="2000" i="1"/>
              <a:t>PATCH</a:t>
            </a:r>
            <a:r>
              <a:rPr lang="it-IT" sz="2000"/>
              <a:t> sono quasi equivalenti</a:t>
            </a:r>
            <a:endParaRPr lang="it-IT" sz="2000" i="1"/>
          </a:p>
          <a:p>
            <a:pPr lvl="1"/>
            <a:endParaRPr lang="it-IT" sz="2000"/>
          </a:p>
          <a:p>
            <a:pPr lvl="1"/>
            <a:endParaRPr lang="it-IT" sz="200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2E3607-8EA9-EB44-B923-BBA5F2B1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7FE0F3-A21E-704D-BAA8-D3F20959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08BD33-2143-3C40-9253-D544EC40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46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5909F77-8F18-3745-9732-35F305737855}"/>
              </a:ext>
            </a:extLst>
          </p:cNvPr>
          <p:cNvSpPr/>
          <p:nvPr/>
        </p:nvSpPr>
        <p:spPr>
          <a:xfrm>
            <a:off x="6093072" y="982176"/>
            <a:ext cx="2785542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accent6"/>
                </a:solidFill>
                <a:effectLst/>
                <a:latin typeface="Ubuntu Mono" panose="020B0509030602030204" pitchFamily="49" charset="0"/>
              </a:rPr>
              <a:t>&lt;?php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200">
                <a:effectLst/>
                <a:latin typeface="Ubuntu Mono" panose="020B0509030602030204" pitchFamily="49" charset="0"/>
              </a:rPr>
              <a:t>,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effectLst/>
                <a:latin typeface="Ubuntu Mono" panose="020B0509030602030204" pitchFamily="49" charset="0"/>
              </a:rPr>
              <a:t> () { </a:t>
            </a: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200">
                <a:effectLst/>
                <a:latin typeface="Ubuntu Mono" panose="020B0509030602030204" pitchFamily="49" charset="0"/>
              </a:rPr>
              <a:t>); });</a:t>
            </a: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/*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 (index)</a:t>
            </a:r>
            <a:endParaRPr lang="it-IT" sz="1200" i="1">
              <a:solidFill>
                <a:srgbClr val="408080"/>
              </a:solidFill>
              <a:latin typeface="Ubuntu Mono" panose="020B0509030602030204" pitchFamily="49" charset="0"/>
            </a:endParaRPr>
          </a:p>
          <a:p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/projects/create (create)</a:t>
            </a:r>
          </a:p>
          <a:p>
            <a:endParaRPr lang="it-IT" sz="1200" i="1">
              <a:solidFill>
                <a:srgbClr val="408080"/>
              </a:solidFill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GET /projects/1/edit (edit)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POST /projects (store)</a:t>
            </a:r>
            <a:endParaRPr lang="it-IT" sz="1200" i="1">
              <a:solidFill>
                <a:srgbClr val="408080"/>
              </a:solidFill>
              <a:latin typeface="Ubuntu Mono" panose="020B0509030602030204" pitchFamily="49" charset="0"/>
            </a:endParaRPr>
          </a:p>
          <a:p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PATCH /projects/1 (update)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DELETE /project/1 (destroy)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*/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post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'ProjectsController@store'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'/projects/create'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'ProjectsController@create'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web.php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51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7228E-21AA-5A4E-95B1-036568A7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Route per la gestione di una risorsa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F651A-6726-7242-A66E-44FF5C1D8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652" y="830348"/>
            <a:ext cx="3429413" cy="5623689"/>
          </a:xfrm>
        </p:spPr>
        <p:txBody>
          <a:bodyPr>
            <a:normAutofit/>
          </a:bodyPr>
          <a:lstStyle/>
          <a:p>
            <a:r>
              <a:rPr lang="it-IT" sz="2400" dirty="0"/>
              <a:t>Modifichiamo il file delle rotte per introdurre "a mano" le rotte e i corrispondenti </a:t>
            </a:r>
            <a:r>
              <a:rPr lang="it-IT" sz="2400" dirty="0" err="1"/>
              <a:t>callback</a:t>
            </a:r>
            <a:endParaRPr lang="it-IT" sz="2400" dirty="0"/>
          </a:p>
          <a:p>
            <a:pPr>
              <a:spcBef>
                <a:spcPts val="1200"/>
              </a:spcBef>
            </a:pPr>
            <a:r>
              <a:rPr lang="it-IT" sz="2400" dirty="0"/>
              <a:t>I </a:t>
            </a:r>
            <a:r>
              <a:rPr lang="it-IT" sz="2400" dirty="0" err="1"/>
              <a:t>callback</a:t>
            </a:r>
            <a:r>
              <a:rPr lang="it-IT" sz="2400" dirty="0"/>
              <a:t> saranno altrettanti metodi del </a:t>
            </a:r>
            <a:r>
              <a:rPr lang="it-IT" sz="2400" i="1" dirty="0" err="1"/>
              <a:t>ProjectsController</a:t>
            </a:r>
            <a:endParaRPr lang="it-IT" sz="2400" dirty="0"/>
          </a:p>
          <a:p>
            <a:pPr>
              <a:spcBef>
                <a:spcPts val="1200"/>
              </a:spcBef>
            </a:pPr>
            <a:r>
              <a:rPr lang="it-IT" sz="2000" dirty="0"/>
              <a:t>NB: anche se qui non lo prevediamo, si sappia che un messaggio </a:t>
            </a:r>
            <a:r>
              <a:rPr lang="it-IT" sz="2000" i="1" dirty="0"/>
              <a:t>HEAD</a:t>
            </a:r>
            <a:r>
              <a:rPr lang="it-IT" sz="2000" dirty="0"/>
              <a:t> avrà la risposta con </a:t>
            </a:r>
            <a:r>
              <a:rPr lang="it-IT" sz="2000" dirty="0" err="1"/>
              <a:t>header</a:t>
            </a:r>
            <a:r>
              <a:rPr lang="it-IT" sz="2000" dirty="0"/>
              <a:t> come per </a:t>
            </a:r>
            <a:r>
              <a:rPr lang="it-IT" sz="2000" i="1" dirty="0"/>
              <a:t>GET</a:t>
            </a:r>
            <a:r>
              <a:rPr lang="it-IT" sz="2000" dirty="0"/>
              <a:t> e </a:t>
            </a:r>
            <a:r>
              <a:rPr lang="it-IT" sz="2000" i="1" dirty="0"/>
              <a:t>body</a:t>
            </a:r>
            <a:r>
              <a:rPr lang="it-IT" sz="2000" dirty="0"/>
              <a:t> vuoto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245055-44A2-4A45-B4E3-9995DDF0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F1CDE5-0FDF-F345-9F33-39E07451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915265-E48A-3844-8AB0-EA63EA90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47</a:t>
            </a:fld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FB5B491-A675-B245-9BCC-933407D70B82}"/>
              </a:ext>
            </a:extLst>
          </p:cNvPr>
          <p:cNvSpPr/>
          <p:nvPr/>
        </p:nvSpPr>
        <p:spPr>
          <a:xfrm>
            <a:off x="3571065" y="826038"/>
            <a:ext cx="5431283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chemeClr val="accent6"/>
                </a:solidFill>
                <a:effectLst/>
                <a:latin typeface="Ubuntu Mono" panose="020B0509030602030204" pitchFamily="49" charset="0"/>
              </a:rPr>
              <a:t>&lt;?php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200">
                <a:effectLst/>
                <a:latin typeface="Ubuntu Mono" panose="020B0509030602030204" pitchFamily="49" charset="0"/>
              </a:rPr>
              <a:t>,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effectLst/>
                <a:latin typeface="Ubuntu Mono" panose="020B0509030602030204" pitchFamily="49" charset="0"/>
              </a:rPr>
              <a:t> () {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200">
                <a:effectLst/>
                <a:latin typeface="Ubuntu Mono" panose="020B0509030602030204" pitchFamily="49" charset="0"/>
              </a:rPr>
              <a:t>); });</a:t>
            </a: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/*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 (index)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/projects/create (create form)</a:t>
            </a:r>
            <a:endParaRPr lang="it-IT" sz="1200" i="1">
              <a:solidFill>
                <a:srgbClr val="408080"/>
              </a:solidFill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GET /projects/1 (show #)</a:t>
            </a:r>
            <a:br>
              <a:rPr lang="it-IT" sz="1200">
                <a:solidFill>
                  <a:srgbClr val="408080"/>
                </a:solidFill>
                <a:latin typeface="Ubuntu Mono" panose="020B0509030602030204" pitchFamily="49" charset="0"/>
              </a:rPr>
            </a:b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POST /projects (store form)</a:t>
            </a:r>
            <a:br>
              <a:rPr lang="it-IT" sz="120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</a:br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/projects/1/edit (edit form #)</a:t>
            </a:r>
            <a:br>
              <a:rPr lang="it-IT" sz="120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</a:b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PATCH /projects/1 (update)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DELETE /project/1 (destroy)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*/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'ProjectsController@index'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br>
              <a:rPr lang="it-IT" sz="1200">
                <a:effectLst/>
                <a:latin typeface="Ubuntu Mono" panose="020B0509030602030204" pitchFamily="49" charset="0"/>
              </a:rPr>
            </a:b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'/projects/create'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'ProjectsController@create'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'/projects/{project}}'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'ProjectsController@show'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post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'ProjectsController@store'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'/projects/{project}/edit}'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'ProjectsController@edit'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br>
              <a:rPr lang="it-IT" sz="1200">
                <a:effectLst/>
                <a:latin typeface="Ubuntu Mono" panose="020B0509030602030204" pitchFamily="49" charset="0"/>
              </a:rPr>
            </a:b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patch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'/projects/{project}}'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'ProjectsController@update'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delete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'/projects/{project}}'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'ProjectsController@destroy'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br>
              <a:rPr lang="it-IT" sz="1200">
                <a:effectLst/>
                <a:latin typeface="Ubuntu Mono" panose="020B0509030602030204" pitchFamily="49" charset="0"/>
              </a:rPr>
            </a:b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web.php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7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5DA50-4311-8443-AAB0-9B5F3D68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366"/>
            <a:ext cx="8229600" cy="535746"/>
          </a:xfrm>
        </p:spPr>
        <p:txBody>
          <a:bodyPr>
            <a:normAutofit/>
          </a:bodyPr>
          <a:lstStyle/>
          <a:p>
            <a:r>
              <a:rPr lang="it-IT" sz="2800"/>
              <a:t>artisan:route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809DFC-D1F5-2F4F-8DDF-C6F32736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C10575-D193-3148-9F17-0D44FA40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753C95-E470-474A-AAA7-6E1607D1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48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10E2E02-50D4-0247-9722-39FD3BDFEF9E}"/>
              </a:ext>
            </a:extLst>
          </p:cNvPr>
          <p:cNvSpPr/>
          <p:nvPr/>
        </p:nvSpPr>
        <p:spPr>
          <a:xfrm>
            <a:off x="261808" y="781186"/>
            <a:ext cx="8708296" cy="5693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</a:t>
            </a:r>
            <a:r>
              <a:rPr lang="it-IT" sz="1400" dirty="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 $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artisan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| </a:t>
            </a:r>
            <a:r>
              <a:rPr lang="it-IT" sz="14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grep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'^ *</a:t>
            </a:r>
            <a:r>
              <a:rPr lang="it-IT" sz="14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:'</a:t>
            </a:r>
          </a:p>
          <a:p>
            <a:r>
              <a:rPr lang="it-IT" sz="14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400" dirty="0" err="1">
                <a:solidFill>
                  <a:srgbClr val="2FB41D"/>
                </a:solidFill>
                <a:latin typeface="Ubuntu Mono" panose="020B0509030602030204" pitchFamily="49" charset="0"/>
              </a:rPr>
              <a:t>route:cache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Create a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cache file for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faster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registration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 </a:t>
            </a:r>
            <a:r>
              <a:rPr lang="it-IT" sz="1400" dirty="0" err="1">
                <a:solidFill>
                  <a:srgbClr val="2FB41D"/>
                </a:solidFill>
                <a:latin typeface="Ubuntu Mono" panose="020B0509030602030204" pitchFamily="49" charset="0"/>
              </a:rPr>
              <a:t>route:clear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Remove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the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cache file</a:t>
            </a:r>
          </a:p>
          <a:p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 </a:t>
            </a:r>
            <a:r>
              <a:rPr lang="it-IT" sz="1400" dirty="0" err="1">
                <a:solidFill>
                  <a:srgbClr val="2FB41D"/>
                </a:solidFill>
                <a:latin typeface="Ubuntu Mono" panose="020B0509030602030204" pitchFamily="49" charset="0"/>
              </a:rPr>
              <a:t>route:list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List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all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registered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routes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>
              <a:spcBef>
                <a:spcPts val="600"/>
              </a:spcBef>
            </a:pPr>
            <a:r>
              <a:rPr lang="it-IT" sz="1400" dirty="0">
                <a:solidFill>
                  <a:srgbClr val="2FB41D"/>
                </a:solidFill>
                <a:latin typeface="Ubuntu Mono" panose="020B0509030602030204" pitchFamily="49" charset="0"/>
              </a:rPr>
              <a:t># </a:t>
            </a:r>
            <a:r>
              <a:rPr lang="it-IT" sz="14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 dell'introduzione delle nuove </a:t>
            </a:r>
            <a:r>
              <a:rPr lang="it-IT" sz="1400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it-IT" sz="14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la risorsa </a:t>
            </a:r>
            <a:r>
              <a:rPr lang="it-IT" sz="1400" i="1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dirty="0" err="1">
                <a:solidFill>
                  <a:srgbClr val="C814C9"/>
                </a:solidFill>
                <a:latin typeface="Ubuntu Mono" panose="020B0509030602030204" pitchFamily="49" charset="0"/>
              </a:rPr>
              <a:t>prova_db</a:t>
            </a: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 $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php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artisan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route:list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+--------+----------+-----------------+------+------------------------------------------------+--------------+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URI            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200" dirty="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+--------+----------+-----------------+------+------------------------------------------------+--------------+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/               |      | 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Closure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                             | web          |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        |      | App\Http\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ProjectsController@index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  | web          |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POST     | projects        |      | App\Http\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ProjectsController@store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 | web          |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projects/create |      | App\Http\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ProjectsController@create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| web          |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+--------+----------+-----------------+------+------------------------------------------------+--------------+</a:t>
            </a:r>
          </a:p>
          <a:p>
            <a:pPr>
              <a:spcBef>
                <a:spcPts val="600"/>
              </a:spcBef>
            </a:pPr>
            <a:r>
              <a:rPr lang="it-IT" sz="1400" dirty="0">
                <a:solidFill>
                  <a:srgbClr val="2FB41D"/>
                </a:solidFill>
                <a:latin typeface="Ubuntu Mono" panose="020B0509030602030204" pitchFamily="49" charset="0"/>
              </a:rPr>
              <a:t># </a:t>
            </a:r>
            <a:r>
              <a:rPr lang="it-IT" sz="14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DOPO l'introduzione delle </a:t>
            </a:r>
            <a:r>
              <a:rPr lang="it-IT" sz="1400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it-IT" sz="14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la risorsa </a:t>
            </a:r>
            <a:r>
              <a:rPr lang="it-IT" sz="1400" i="1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it-IT" sz="14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nel file </a:t>
            </a:r>
            <a:r>
              <a:rPr lang="it-IT" sz="1400" i="1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web.php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dirty="0" err="1">
                <a:solidFill>
                  <a:srgbClr val="C814C9"/>
                </a:solidFill>
                <a:latin typeface="Ubuntu Mono" panose="020B0509030602030204" pitchFamily="49" charset="0"/>
              </a:rPr>
              <a:t>prova_db</a:t>
            </a: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 $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php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artisan</a:t>
            </a:r>
            <a:r>
              <a:rPr lang="it-IT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route:list</a:t>
            </a:r>
            <a:endParaRPr lang="it-IT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URI                   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 dirty="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/                        |      | 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Closure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                          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       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ProjectsController@index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POST     | projects       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ProjectsController@store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projects/create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ProjectsController@create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edit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}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ProjectsController@edit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ProjectsController@show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ProjectsController@update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ProjectsController@destroy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1013924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Route</a:t>
            </a:r>
            <a:r>
              <a:rPr lang="it-IT" dirty="0"/>
              <a:t> "collettiva" per una risorsa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49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17664E3-3069-8046-99CC-3503176D4410}"/>
              </a:ext>
            </a:extLst>
          </p:cNvPr>
          <p:cNvSpPr/>
          <p:nvPr/>
        </p:nvSpPr>
        <p:spPr>
          <a:xfrm>
            <a:off x="1444872" y="1456188"/>
            <a:ext cx="640080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chemeClr val="accent6"/>
                </a:solidFill>
                <a:effectLst/>
                <a:latin typeface="Ubuntu Mono" panose="020B0509030602030204" pitchFamily="49" charset="0"/>
              </a:rPr>
              <a:t>&lt;?</a:t>
            </a:r>
            <a:r>
              <a:rPr lang="it-IT" sz="1300" dirty="0" err="1">
                <a:solidFill>
                  <a:schemeClr val="accent6"/>
                </a:solidFill>
                <a:effectLst/>
                <a:latin typeface="Ubuntu Mono" panose="020B0509030602030204" pitchFamily="49" charset="0"/>
              </a:rPr>
              <a:t>php</a:t>
            </a:r>
            <a:endParaRPr lang="it-IT" sz="1300" dirty="0">
              <a:solidFill>
                <a:schemeClr val="accent6"/>
              </a:solidFill>
              <a:effectLst/>
              <a:latin typeface="Ubuntu Mono" panose="020B0509030602030204" pitchFamily="49" charset="0"/>
            </a:endParaRPr>
          </a:p>
          <a:p>
            <a:endParaRPr lang="it-IT" sz="1300" dirty="0">
              <a:effectLst/>
              <a:latin typeface="Ubuntu Mono" panose="020B0509030602030204" pitchFamily="49" charset="0"/>
            </a:endParaRPr>
          </a:p>
          <a:p>
            <a:r>
              <a:rPr lang="it-IT" sz="1300" dirty="0" err="1">
                <a:effectLst/>
                <a:latin typeface="Ubuntu Mono" panose="020B0509030602030204" pitchFamily="49" charset="0"/>
              </a:rPr>
              <a:t>Route</a:t>
            </a:r>
            <a:r>
              <a:rPr lang="it-IT" sz="1300" dirty="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dirty="0" err="1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 dirty="0">
                <a:effectLst/>
                <a:latin typeface="Ubuntu Mono" panose="020B0509030602030204" pitchFamily="49" charset="0"/>
              </a:rPr>
              <a:t>(</a:t>
            </a:r>
            <a:r>
              <a:rPr lang="it-IT" sz="1300" dirty="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'/'</a:t>
            </a:r>
            <a:r>
              <a:rPr lang="it-IT" sz="1300" dirty="0">
                <a:effectLst/>
                <a:latin typeface="Ubuntu Mono" panose="020B0509030602030204" pitchFamily="49" charset="0"/>
              </a:rPr>
              <a:t>, </a:t>
            </a:r>
            <a:r>
              <a:rPr lang="it-IT" sz="1300" b="1" dirty="0" err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300" dirty="0">
                <a:effectLst/>
                <a:latin typeface="Ubuntu Mono" panose="020B0509030602030204" pitchFamily="49" charset="0"/>
              </a:rPr>
              <a:t> () { </a:t>
            </a:r>
            <a:r>
              <a:rPr lang="it-IT" sz="1300" b="1" dirty="0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300" dirty="0">
                <a:effectLst/>
                <a:latin typeface="Ubuntu Mono" panose="020B0509030602030204" pitchFamily="49" charset="0"/>
              </a:rPr>
              <a:t> view(</a:t>
            </a:r>
            <a:r>
              <a:rPr lang="it-IT" sz="1300" dirty="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'welcome'</a:t>
            </a:r>
            <a:r>
              <a:rPr lang="it-IT" sz="1300" dirty="0">
                <a:effectLst/>
                <a:latin typeface="Ubuntu Mono" panose="020B0509030602030204" pitchFamily="49" charset="0"/>
              </a:rPr>
              <a:t>); });</a:t>
            </a: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/*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 (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/projects/create (create)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POST /projects (store)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/projects/1 (show)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 /projects/1/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 (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PATCH /projects/1 (update)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DELETE /project/1 (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destroy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*/</a:t>
            </a:r>
            <a:endParaRPr lang="it-IT" sz="1300" dirty="0"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/*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('/projects',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ProjectsController@index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('/projects/create',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ProjectsController@create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('/projects/{project}}',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ProjectsController@show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::post('/projects',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ProjectsController@store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get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('/projects/{project}/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}',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ProjectsController@edit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::patch('/projects/{project}}',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ProjectsController@update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::delete('/projects/{project}}', '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ProjectsController@destroy</a:t>
            </a:r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');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*/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endParaRPr lang="it-IT" sz="1300" dirty="0">
              <a:effectLst/>
              <a:latin typeface="Ubuntu Mono" panose="020B0509030602030204" pitchFamily="49" charset="0"/>
            </a:endParaRPr>
          </a:p>
          <a:p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</a:t>
            </a:r>
            <a:r>
              <a:rPr lang="it-IT" sz="1300" dirty="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 dirty="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resource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 dirty="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 </a:t>
            </a:r>
            <a:r>
              <a:rPr lang="it-IT" sz="1300" dirty="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</a:t>
            </a:r>
            <a:r>
              <a:rPr lang="it-IT" sz="1300" dirty="0" err="1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300" dirty="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300" dirty="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i="1" dirty="0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300" i="1" dirty="0" err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web.php</a:t>
            </a:r>
            <a:endParaRPr lang="it-IT" sz="1300" dirty="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1B50833-E94C-4DBB-BCB5-5C2294375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6558" y="845407"/>
            <a:ext cx="8424992" cy="714453"/>
          </a:xfrm>
        </p:spPr>
        <p:txBody>
          <a:bodyPr>
            <a:normAutofit/>
          </a:bodyPr>
          <a:lstStyle/>
          <a:p>
            <a:r>
              <a:rPr lang="it-IT" sz="2400" dirty="0"/>
              <a:t>Sostituiamo le singole </a:t>
            </a:r>
            <a:r>
              <a:rPr lang="it-IT" sz="2400" i="1" dirty="0" err="1"/>
              <a:t>Route</a:t>
            </a:r>
            <a:r>
              <a:rPr lang="it-IT" sz="2400" dirty="0"/>
              <a:t> con una sola </a:t>
            </a:r>
            <a:r>
              <a:rPr lang="it-IT" sz="2400" i="1" dirty="0" err="1"/>
              <a:t>Route</a:t>
            </a:r>
            <a:r>
              <a:rPr lang="it-IT" sz="2400" i="1" dirty="0"/>
              <a:t>::resource()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1995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Migrazioni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E151-CCC3-0340-8B2F-E18DB5E4BBC1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5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79482" y="4813540"/>
            <a:ext cx="8531580" cy="16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400" i="1"/>
              <a:t>artisan migrate</a:t>
            </a:r>
            <a:r>
              <a:rPr lang="it-IT" sz="2400"/>
              <a:t> genera </a:t>
            </a:r>
            <a:r>
              <a:rPr lang="it-IT" sz="2400" b="1"/>
              <a:t>in mysql</a:t>
            </a:r>
            <a:r>
              <a:rPr lang="it-IT" sz="2400"/>
              <a:t> la tabella delle migrazioni </a:t>
            </a:r>
          </a:p>
          <a:p>
            <a:pPr marL="222250" indent="-222250"/>
            <a:r>
              <a:rPr lang="it-IT" sz="2400"/>
              <a:t>genera anche quelle dell'app, tra cui due "</a:t>
            </a:r>
            <a:r>
              <a:rPr lang="it-IT" sz="2400">
                <a:highlight>
                  <a:srgbClr val="00FFFF"/>
                </a:highlight>
              </a:rPr>
              <a:t>predefinite</a:t>
            </a:r>
            <a:r>
              <a:rPr lang="it-IT" sz="2400"/>
              <a:t>" (v. oltre)</a:t>
            </a:r>
            <a:endParaRPr lang="it-IT" sz="2400" i="1"/>
          </a:p>
          <a:p>
            <a:pPr marL="222250" indent="-222250"/>
            <a:r>
              <a:rPr lang="it-IT" sz="2400"/>
              <a:t>le </a:t>
            </a:r>
            <a:r>
              <a:rPr lang="it-IT" sz="2400" i="1"/>
              <a:t>migrazioni</a:t>
            </a:r>
            <a:r>
              <a:rPr lang="it-IT" sz="2400"/>
              <a:t> successive del Database, dopo la prima </a:t>
            </a:r>
            <a:r>
              <a:rPr lang="it-IT" sz="2400" i="1"/>
              <a:t>artisan migrate</a:t>
            </a:r>
            <a:r>
              <a:rPr lang="it-IT" sz="2400"/>
              <a:t>,  danno luogo a </a:t>
            </a:r>
            <a:r>
              <a:rPr lang="it-IT" sz="2400" i="1"/>
              <a:t>versioni</a:t>
            </a:r>
            <a:r>
              <a:rPr lang="it-IT" sz="2400"/>
              <a:t> e consentono un certo </a:t>
            </a:r>
            <a:r>
              <a:rPr lang="it-IT" sz="2400" i="1"/>
              <a:t>version control</a:t>
            </a:r>
            <a:endParaRPr lang="it-IT" sz="240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964B3D6-F895-4140-AD38-A9A05893E150}"/>
              </a:ext>
            </a:extLst>
          </p:cNvPr>
          <p:cNvSpPr txBox="1">
            <a:spLocks/>
          </p:cNvSpPr>
          <p:nvPr/>
        </p:nvSpPr>
        <p:spPr>
          <a:xfrm>
            <a:off x="379481" y="872980"/>
            <a:ext cx="8695507" cy="869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400"/>
              <a:t>NB: per usare </a:t>
            </a:r>
            <a:r>
              <a:rPr lang="it-IT" sz="2400" i="1"/>
              <a:t>artisan migrate</a:t>
            </a:r>
            <a:r>
              <a:rPr lang="it-IT" sz="2400"/>
              <a:t>, deve girare </a:t>
            </a:r>
            <a:r>
              <a:rPr lang="it-IT" sz="2400" i="1"/>
              <a:t>mysql</a:t>
            </a:r>
            <a:r>
              <a:rPr lang="it-IT" sz="2400"/>
              <a:t> e l'app Laravel deve avere un file </a:t>
            </a:r>
            <a:r>
              <a:rPr lang="it-IT" sz="2400" i="1"/>
              <a:t>.env</a:t>
            </a:r>
            <a:r>
              <a:rPr lang="it-IT" sz="2400"/>
              <a:t> appropriato (DB esistente, user/passwd OK)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0409D7A-6C44-674F-9FF7-0B351E3C6C87}"/>
              </a:ext>
            </a:extLst>
          </p:cNvPr>
          <p:cNvSpPr/>
          <p:nvPr/>
        </p:nvSpPr>
        <p:spPr>
          <a:xfrm>
            <a:off x="713194" y="1720625"/>
            <a:ext cx="7717611" cy="3077766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200">
                <a:effectLst/>
                <a:highlight>
                  <a:srgbClr val="FF0000"/>
                </a:highlight>
                <a:latin typeface="Ubuntu Mono" panose="020B0509030602030204" pitchFamily="49" charset="0"/>
              </a:rPr>
              <a:t>Migration table not found.</a:t>
            </a:r>
          </a:p>
          <a:p>
            <a:pPr>
              <a:spcBef>
                <a:spcPts val="600"/>
              </a:spcBef>
            </a:pPr>
            <a:r>
              <a:rPr lang="it-IT" sz="12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              </a:t>
            </a:r>
            <a:r>
              <a:rPr lang="it-IT" sz="1200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#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realtà</a:t>
            </a:r>
            <a:r>
              <a:rPr lang="it-IT" sz="120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i="1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migrate</a:t>
            </a:r>
            <a:r>
              <a:rPr lang="it-IT" sz="1200" i="1">
                <a:solidFill>
                  <a:srgbClr val="00B050"/>
                </a:solidFill>
                <a:latin typeface="Ubuntu Mono" panose="020B0509030602030204" pitchFamily="49" charset="0"/>
              </a:rPr>
              <a:t> </a:t>
            </a:r>
            <a:r>
              <a:rPr lang="it-IT" sz="14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anche il comando</a:t>
            </a:r>
            <a:endParaRPr lang="it-IT" sz="140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Migration table created successfully        # </a:t>
            </a:r>
            <a:r>
              <a:rPr lang="it-IT" sz="1400" i="1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migrate:install</a:t>
            </a:r>
            <a:r>
              <a:rPr lang="it-IT" sz="1400" i="1">
                <a:solidFill>
                  <a:srgbClr val="2FB4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 crea la Migration table</a:t>
            </a:r>
            <a:endParaRPr lang="it-IT" sz="1400">
              <a:solidFill>
                <a:srgbClr val="2FB4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2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Migrating: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2014_10_12_000000_create_users_table</a:t>
            </a:r>
          </a:p>
          <a:p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Migrated: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2014_10_12_000000_create_users_table</a:t>
            </a:r>
          </a:p>
          <a:p>
            <a:r>
              <a:rPr lang="it-IT" sz="12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Migrating: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2014_10_12_100000_create_password_resets_table</a:t>
            </a:r>
          </a:p>
          <a:p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Migrated: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2014_10_12_100000_create_password_resets_table</a:t>
            </a:r>
          </a:p>
          <a:p>
            <a:pPr>
              <a:spcBef>
                <a:spcPts val="600"/>
              </a:spcBef>
            </a:pPr>
            <a:r>
              <a:rPr lang="it-IT" sz="12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Ran? 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Batch 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endParaRPr lang="it-IT" sz="12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</a:t>
            </a:r>
            <a:r>
              <a:rPr lang="it-IT" sz="120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2014_10_12_000000_create_users_table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| 1     |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2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</a:t>
            </a:r>
            <a:r>
              <a:rPr lang="it-IT" sz="120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2014_10_12_100000_create_password_resets_table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| 1     |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</p:txBody>
      </p:sp>
    </p:spTree>
    <p:extLst>
      <p:ext uri="{BB962C8B-B14F-4D97-AF65-F5344CB8AC3E}">
        <p14:creationId xmlns:p14="http://schemas.microsoft.com/office/powerpoint/2010/main" val="1330756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Route "collettiva" per risorsa / 2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50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D03310-42A9-2740-A0F4-EB3F9A92A9C7}"/>
              </a:ext>
            </a:extLst>
          </p:cNvPr>
          <p:cNvSpPr/>
          <p:nvPr/>
        </p:nvSpPr>
        <p:spPr>
          <a:xfrm>
            <a:off x="204176" y="949146"/>
            <a:ext cx="8653592" cy="3940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rgbClr val="2FB41D"/>
                </a:solidFill>
                <a:latin typeface="Ubuntu Mono" panose="020B0509030602030204" pitchFamily="49" charset="0"/>
              </a:rPr>
              <a:t># 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 file </a:t>
            </a:r>
            <a:r>
              <a:rPr lang="it-IT" sz="1300" i="1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web.php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disattiviamo, per un istante, con un commento, la </a:t>
            </a:r>
            <a:r>
              <a:rPr lang="it-IT" sz="1300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collettiva per la risorsa </a:t>
            </a:r>
            <a:r>
              <a:rPr lang="it-IT" sz="1300" i="1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t-IT" sz="1300" dirty="0">
              <a:solidFill>
                <a:srgbClr val="C814C9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dirty="0" err="1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</a:t>
            </a:r>
            <a:r>
              <a:rPr lang="it-IT" sz="1300" dirty="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 $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artisan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route:list</a:t>
            </a:r>
            <a:endParaRPr lang="it-IT" sz="130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+--------+----------+----------+------+---------+--------------+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Domain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Method  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URI     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Name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Action 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Middleware   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endParaRPr lang="it-IT" sz="1300" dirty="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+--------+----------+----------+------+---------+--------------+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       | GET|HEAD | /        |      |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Closure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| web          |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+--------+----------+----------+------+---------+--------------+</a:t>
            </a:r>
          </a:p>
          <a:p>
            <a:r>
              <a:rPr lang="it-IT" sz="1300" dirty="0">
                <a:solidFill>
                  <a:srgbClr val="2FB41D"/>
                </a:solidFill>
                <a:latin typeface="Ubuntu Mono" panose="020B0509030602030204" pitchFamily="49" charset="0"/>
              </a:rPr>
              <a:t># 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riattiviamo in </a:t>
            </a:r>
            <a:r>
              <a:rPr lang="it-IT" sz="1300" i="1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web.php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it-IT" sz="1300" dirty="0" err="1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it-IT" sz="1300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collettiva per la risorsa </a:t>
            </a:r>
            <a:r>
              <a:rPr lang="it-IT" sz="1300" i="1" dirty="0">
                <a:solidFill>
                  <a:srgbClr val="2FB4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t-IT" sz="1300" dirty="0">
              <a:solidFill>
                <a:srgbClr val="C814C9"/>
              </a:solidFill>
              <a:latin typeface="Ubuntu Mono" panose="020B0509030602030204" pitchFamily="49" charset="0"/>
            </a:endParaRPr>
          </a:p>
          <a:p>
            <a:r>
              <a:rPr lang="it-IT" sz="1300" dirty="0" err="1">
                <a:solidFill>
                  <a:srgbClr val="C814C9"/>
                </a:solidFill>
                <a:latin typeface="Ubuntu Mono" panose="020B0509030602030204" pitchFamily="49" charset="0"/>
              </a:rPr>
              <a:t>prova_db</a:t>
            </a:r>
            <a:r>
              <a:rPr lang="it-IT" sz="1300" dirty="0">
                <a:solidFill>
                  <a:srgbClr val="C814C9"/>
                </a:solidFill>
                <a:latin typeface="Ubuntu Mono" panose="020B0509030602030204" pitchFamily="49" charset="0"/>
              </a:rPr>
              <a:t> $</a:t>
            </a:r>
            <a:r>
              <a:rPr lang="it-IT" sz="13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php</a:t>
            </a:r>
            <a:r>
              <a:rPr lang="it-IT" sz="13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artisan</a:t>
            </a:r>
            <a:r>
              <a:rPr lang="it-IT" sz="13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latin typeface="Ubuntu Mono" panose="020B0509030602030204" pitchFamily="49" charset="0"/>
              </a:rPr>
              <a:t>route:list</a:t>
            </a:r>
            <a:endParaRPr lang="it-IT" sz="13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 dirty="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 dirty="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/                        |      | 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Closure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                                 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       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ProjectsController@index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POST     | projects       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ProjectsController@store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projects/create    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ProjectsController@create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edit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}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ProjectsController@edit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ProjectsController@show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ProjectsController@update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Controllers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\</a:t>
            </a:r>
            <a:r>
              <a:rPr lang="it-IT" sz="11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ProjectsController@destroy</a:t>
            </a:r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 | web          |</a:t>
            </a:r>
          </a:p>
          <a:p>
            <a:r>
              <a:rPr lang="it-IT" sz="1100" dirty="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3218B40-5E7C-2D42-874D-96DBEE615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808" y="4992096"/>
            <a:ext cx="8424992" cy="1461941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Esattamente ciò che si era ottenuto definendo a mano, la rotta per ogni operazione sulla risorsa</a:t>
            </a:r>
          </a:p>
          <a:p>
            <a:r>
              <a:rPr lang="it-IT" sz="2400" dirty="0"/>
              <a:t>Ora si dovrebbero introdurre nel controller per la risorsa i (nuovi) metodi </a:t>
            </a:r>
            <a:r>
              <a:rPr lang="it-IT" sz="2400" i="1" dirty="0"/>
              <a:t>show(), </a:t>
            </a:r>
            <a:r>
              <a:rPr lang="it-IT" sz="2400" i="1" dirty="0" err="1"/>
              <a:t>destroy</a:t>
            </a:r>
            <a:r>
              <a:rPr lang="it-IT" sz="2400" i="1" dirty="0"/>
              <a:t>(), </a:t>
            </a:r>
            <a:r>
              <a:rPr lang="it-IT" sz="2400" i="1" dirty="0" err="1"/>
              <a:t>edit</a:t>
            </a:r>
            <a:r>
              <a:rPr lang="it-IT" sz="2400" i="1" dirty="0"/>
              <a:t>(), update()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98165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Wizard per boilerplate nel controller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51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D03310-42A9-2740-A0F4-EB3F9A92A9C7}"/>
              </a:ext>
            </a:extLst>
          </p:cNvPr>
          <p:cNvSpPr/>
          <p:nvPr/>
        </p:nvSpPr>
        <p:spPr>
          <a:xfrm>
            <a:off x="261808" y="949147"/>
            <a:ext cx="8682495" cy="2323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/                        |      | Closure                                     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                 |      | App\Http\Controllers\ProjectsController@index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POST     | projects                 |      | App\Http\Controllers\ProjectsController@store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projects/create          |      | App\Http\Controllers\ProjectsController@create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projects/{project}/edit} |      | App\Http\Controllers\ProjectsController@edit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projects/{project}}      |      | App\Http\Controllers\ProjectsController@show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App\Http\Controllers\ProjectsController@update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App\Http\Controllers\ProjectsController@destroy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3218B40-5E7C-2D42-874D-96DBEE615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807" y="3370640"/>
            <a:ext cx="8682493" cy="811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300" dirty="0"/>
              <a:t>Nel controller, i template </a:t>
            </a:r>
            <a:r>
              <a:rPr lang="it-IT" sz="2300" i="1" dirty="0" err="1"/>
              <a:t>boilerplate</a:t>
            </a:r>
            <a:r>
              <a:rPr lang="it-IT" sz="2300" dirty="0"/>
              <a:t> per </a:t>
            </a:r>
            <a:r>
              <a:rPr lang="it-IT" sz="2300" i="1" dirty="0" err="1"/>
              <a:t>index</a:t>
            </a:r>
            <a:r>
              <a:rPr lang="it-IT" sz="2300" i="1" dirty="0"/>
              <a:t>()</a:t>
            </a:r>
            <a:r>
              <a:rPr lang="it-IT" sz="2300" dirty="0"/>
              <a:t>, </a:t>
            </a:r>
            <a:r>
              <a:rPr lang="it-IT" sz="2300" i="1" dirty="0"/>
              <a:t>store()</a:t>
            </a:r>
            <a:r>
              <a:rPr lang="it-IT" sz="2300" dirty="0"/>
              <a:t>, </a:t>
            </a:r>
            <a:r>
              <a:rPr lang="it-IT" sz="2300" i="1" dirty="0"/>
              <a:t>create()</a:t>
            </a:r>
            <a:r>
              <a:rPr lang="it-IT" sz="2300" dirty="0"/>
              <a:t>, </a:t>
            </a:r>
            <a:r>
              <a:rPr lang="it-IT" sz="2300" i="1" dirty="0" err="1"/>
              <a:t>edit</a:t>
            </a:r>
            <a:r>
              <a:rPr lang="it-IT" sz="2300" i="1" dirty="0"/>
              <a:t>()</a:t>
            </a:r>
            <a:r>
              <a:rPr lang="it-IT" sz="2300" dirty="0"/>
              <a:t>, </a:t>
            </a:r>
            <a:r>
              <a:rPr lang="it-IT" sz="2300" i="1" dirty="0"/>
              <a:t>show()</a:t>
            </a:r>
            <a:r>
              <a:rPr lang="it-IT" sz="2300" dirty="0"/>
              <a:t>,</a:t>
            </a:r>
            <a:r>
              <a:rPr lang="it-IT" sz="2300" i="1" dirty="0"/>
              <a:t> update()</a:t>
            </a:r>
            <a:r>
              <a:rPr lang="it-IT" sz="2300" dirty="0"/>
              <a:t>,</a:t>
            </a:r>
            <a:r>
              <a:rPr lang="it-IT" sz="2300" i="1" dirty="0"/>
              <a:t> </a:t>
            </a:r>
            <a:r>
              <a:rPr lang="it-IT" sz="2300" i="1" dirty="0" err="1"/>
              <a:t>destroy</a:t>
            </a:r>
            <a:r>
              <a:rPr lang="it-IT" sz="2300" i="1" dirty="0"/>
              <a:t>()</a:t>
            </a:r>
            <a:r>
              <a:rPr lang="it-IT" sz="2300" dirty="0"/>
              <a:t> possono essere generati da un </a:t>
            </a:r>
            <a:r>
              <a:rPr lang="it-IT" sz="2300" dirty="0" err="1"/>
              <a:t>wizard</a:t>
            </a:r>
            <a:r>
              <a:rPr lang="it-IT" sz="2300" dirty="0"/>
              <a:t>:</a:t>
            </a:r>
          </a:p>
          <a:p>
            <a:endParaRPr lang="it-IT" sz="23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1ED1E3-3D69-F24D-8EC4-B9D02EA59564}"/>
              </a:ext>
            </a:extLst>
          </p:cNvPr>
          <p:cNvSpPr/>
          <p:nvPr/>
        </p:nvSpPr>
        <p:spPr>
          <a:xfrm>
            <a:off x="261808" y="4182481"/>
            <a:ext cx="8682494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 err="1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</a:t>
            </a:r>
            <a:r>
              <a:rPr lang="it-IT" sz="1300" dirty="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 $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artisan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help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make:controller</a:t>
            </a:r>
            <a:endParaRPr lang="it-IT" sz="130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Description: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Create a new controller class</a:t>
            </a:r>
          </a:p>
          <a:p>
            <a:r>
              <a:rPr lang="it-IT" sz="1300" dirty="0" err="1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Usage</a:t>
            </a:r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: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make:controller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[options] [--] &lt;name&gt;</a:t>
            </a:r>
          </a:p>
          <a:p>
            <a:r>
              <a:rPr lang="it-IT" sz="1300" dirty="0" err="1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Arguments</a:t>
            </a:r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: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name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       The name of the class</a:t>
            </a:r>
          </a:p>
          <a:p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Options:</a:t>
            </a:r>
          </a:p>
          <a:p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-r, --resource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</a:t>
            </a:r>
            <a:r>
              <a:rPr lang="it-IT" sz="1300" b="1" u="sng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Generate a resource controller class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</a:p>
          <a:p>
            <a:r>
              <a:rPr lang="it-IT" sz="1300" dirty="0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  <a:endParaRPr lang="it-IT" sz="130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498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49824"/>
            <a:ext cx="9051636" cy="714453"/>
          </a:xfrm>
        </p:spPr>
        <p:txBody>
          <a:bodyPr>
            <a:noAutofit/>
          </a:bodyPr>
          <a:lstStyle/>
          <a:p>
            <a:r>
              <a:rPr lang="it-IT" sz="3500" b="0" dirty="0" err="1"/>
              <a:t>Boilerplate</a:t>
            </a:r>
            <a:r>
              <a:rPr lang="it-IT" sz="3500" b="0" dirty="0"/>
              <a:t> nel controller: esempio (risorsa </a:t>
            </a:r>
            <a:r>
              <a:rPr lang="it-IT" sz="3500" b="0" i="1" dirty="0"/>
              <a:t>Book</a:t>
            </a:r>
            <a:r>
              <a:rPr lang="it-IT" sz="3500" b="0" dirty="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en-IT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52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D03310-42A9-2740-A0F4-EB3F9A92A9C7}"/>
              </a:ext>
            </a:extLst>
          </p:cNvPr>
          <p:cNvSpPr/>
          <p:nvPr/>
        </p:nvSpPr>
        <p:spPr>
          <a:xfrm>
            <a:off x="440483" y="949147"/>
            <a:ext cx="837769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make:controller BooksController -r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Controller created successfully.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FBE765-17BB-334A-8B99-94695D88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09" y="1657237"/>
            <a:ext cx="4083539" cy="44463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FBA1636-C53C-5C4D-9C5B-FF6638A6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3" y="1657237"/>
            <a:ext cx="2756989" cy="8582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F685810-6374-9547-B5B2-59143E62C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8" y="2661582"/>
            <a:ext cx="4210269" cy="3792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8896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00" y="49824"/>
            <a:ext cx="8592207" cy="714453"/>
          </a:xfrm>
        </p:spPr>
        <p:txBody>
          <a:bodyPr>
            <a:noAutofit/>
          </a:bodyPr>
          <a:lstStyle/>
          <a:p>
            <a:r>
              <a:rPr lang="it-IT" dirty="0"/>
              <a:t>Controller da </a:t>
            </a:r>
            <a:r>
              <a:rPr lang="it-IT" dirty="0" err="1"/>
              <a:t>wizard</a:t>
            </a:r>
            <a:r>
              <a:rPr lang="it-IT" dirty="0"/>
              <a:t>: vantaggi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53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019CEBC-367C-684A-916D-DE7722DB4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7" y="1065092"/>
            <a:ext cx="8493852" cy="509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 vantaggi del </a:t>
            </a:r>
            <a:r>
              <a:rPr lang="it-IT" dirty="0" err="1"/>
              <a:t>wizard</a:t>
            </a:r>
            <a:r>
              <a:rPr lang="it-IT" dirty="0"/>
              <a:t> </a:t>
            </a:r>
            <a:r>
              <a:rPr lang="it-IT" i="1" u="sng" dirty="0" err="1"/>
              <a:t>make:controller</a:t>
            </a:r>
            <a:r>
              <a:rPr lang="it-IT" i="1" u="sng" dirty="0"/>
              <a:t> -r</a:t>
            </a:r>
            <a:r>
              <a:rPr lang="it-IT" dirty="0"/>
              <a:t> sono evidenti</a:t>
            </a:r>
          </a:p>
          <a:p>
            <a:pPr marL="400050" indent="-303213"/>
            <a:r>
              <a:rPr lang="it-IT" dirty="0"/>
              <a:t>usa uno schema regolare ed ortogonale per i nomi dei metodi </a:t>
            </a:r>
            <a:r>
              <a:rPr lang="it-IT" i="1" dirty="0" err="1"/>
              <a:t>callback</a:t>
            </a:r>
            <a:endParaRPr lang="it-IT" dirty="0"/>
          </a:p>
          <a:p>
            <a:pPr marL="400050" indent="-303213"/>
            <a:r>
              <a:rPr lang="it-IT" dirty="0"/>
              <a:t>evita che, involontariamente, si diano ai metodi nomi non conformi a questo schema</a:t>
            </a:r>
          </a:p>
          <a:p>
            <a:pPr marL="400050" indent="-303213"/>
            <a:r>
              <a:rPr lang="it-IT" dirty="0"/>
              <a:t>evita che proliferino file PHP, ciascuno col codice di uno (o più) </a:t>
            </a:r>
            <a:r>
              <a:rPr lang="it-IT" dirty="0" err="1"/>
              <a:t>callback e nomi più o meno sensati</a:t>
            </a:r>
          </a:p>
          <a:p>
            <a:pPr marL="800100" lvl="1" indent="-303213"/>
            <a:r>
              <a:rPr lang="it-IT" dirty="0"/>
              <a:t>ciò era tipico della app PHP "vecchio stile"</a:t>
            </a:r>
          </a:p>
          <a:p>
            <a:pPr marL="800100" lvl="1" indent="-303213"/>
            <a:r>
              <a:rPr lang="it-IT" sz="2800" dirty="0"/>
              <a:t>ora, con Laravel e il wizard, i </a:t>
            </a:r>
            <a:r>
              <a:rPr lang="it-IT" sz="2800" dirty="0" err="1"/>
              <a:t>callback</a:t>
            </a:r>
            <a:r>
              <a:rPr lang="it-IT" sz="2800" dirty="0"/>
              <a:t> sono tutti centralizzati nel controller e hanno nomi "regolari", secondo lo schema discusso</a:t>
            </a:r>
          </a:p>
        </p:txBody>
      </p:sp>
    </p:spTree>
    <p:extLst>
      <p:ext uri="{BB962C8B-B14F-4D97-AF65-F5344CB8AC3E}">
        <p14:creationId xmlns:p14="http://schemas.microsoft.com/office/powerpoint/2010/main" val="956943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00" y="49824"/>
            <a:ext cx="8592207" cy="71445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Wizard</a:t>
            </a:r>
            <a:r>
              <a:rPr lang="it-IT" dirty="0"/>
              <a:t> per controller e model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54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019CEBC-367C-684A-916D-DE7722DB4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200" y="811296"/>
            <a:ext cx="8860697" cy="3970269"/>
          </a:xfrm>
        </p:spPr>
        <p:txBody>
          <a:bodyPr>
            <a:noAutofit/>
          </a:bodyPr>
          <a:lstStyle/>
          <a:p>
            <a:pPr marL="228600" indent="-228600"/>
            <a:r>
              <a:rPr lang="it-IT" sz="2300" dirty="0"/>
              <a:t>Consideriamo ancora una data risorsa/modello con le operazioni CRUD</a:t>
            </a:r>
          </a:p>
          <a:p>
            <a:pPr marL="228600" indent="-228600"/>
            <a:r>
              <a:rPr lang="it-IT" sz="2300" dirty="0"/>
              <a:t>Come detto, </a:t>
            </a:r>
            <a:r>
              <a:rPr lang="it-IT" sz="2300" dirty="0" err="1"/>
              <a:t>Laravel</a:t>
            </a:r>
            <a:r>
              <a:rPr lang="it-IT" sz="2300" dirty="0"/>
              <a:t> col suo </a:t>
            </a:r>
            <a:r>
              <a:rPr lang="it-IT" sz="2300" dirty="0" err="1"/>
              <a:t>wizard</a:t>
            </a:r>
            <a:r>
              <a:rPr lang="it-IT" sz="2300" dirty="0"/>
              <a:t> porta ad adottare, per i </a:t>
            </a:r>
            <a:r>
              <a:rPr lang="it-IT" sz="2300" dirty="0" err="1"/>
              <a:t>callback</a:t>
            </a:r>
            <a:r>
              <a:rPr lang="it-IT" sz="2300" dirty="0"/>
              <a:t> delle operazioni, uno schema di naming comune e una "sede" centralizzata nel file del controller – questo è conveniente!</a:t>
            </a:r>
          </a:p>
          <a:p>
            <a:pPr marL="228600" indent="-228600"/>
            <a:r>
              <a:rPr lang="it-IT" sz="2300" dirty="0"/>
              <a:t>Ma può servire anche altro: alcuni </a:t>
            </a:r>
            <a:r>
              <a:rPr lang="it-IT" sz="2300" dirty="0" err="1"/>
              <a:t>callback</a:t>
            </a:r>
            <a:r>
              <a:rPr lang="it-IT" sz="2300" dirty="0"/>
              <a:t> standard, es. </a:t>
            </a:r>
            <a:r>
              <a:rPr lang="it-IT" sz="2300" i="1" dirty="0"/>
              <a:t>SHOW</a:t>
            </a:r>
            <a:r>
              <a:rPr lang="it-IT" sz="2300" dirty="0"/>
              <a:t>, hanno un argomento che rappresenta l'istanza di risorsa su cui operano</a:t>
            </a:r>
          </a:p>
          <a:p>
            <a:pPr marL="628650" lvl="1" indent="-228600"/>
            <a:r>
              <a:rPr lang="it-IT" sz="2300" dirty="0"/>
              <a:t>di base quest'argomento è la chiave numerica dell'istanza, ma conviene sia invece l'istanza stessa</a:t>
            </a:r>
          </a:p>
          <a:p>
            <a:pPr marL="628650" lvl="1" indent="-228600"/>
            <a:r>
              <a:rPr lang="it-IT" sz="2300" dirty="0"/>
              <a:t>inoltre, occorre definire il modello (classe) per la risorsa </a:t>
            </a:r>
          </a:p>
          <a:p>
            <a:pPr marL="228600" indent="-228600"/>
            <a:r>
              <a:rPr lang="it-IT" sz="2300" dirty="0"/>
              <a:t>Anche per questi fini si può ricorrere al wizard: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EA1AC26-7DFB-A643-AE57-B78982D21BD5}"/>
              </a:ext>
            </a:extLst>
          </p:cNvPr>
          <p:cNvSpPr/>
          <p:nvPr/>
        </p:nvSpPr>
        <p:spPr>
          <a:xfrm>
            <a:off x="472966" y="4834115"/>
            <a:ext cx="8219089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 err="1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</a:t>
            </a:r>
            <a:r>
              <a:rPr lang="it-IT" sz="1300" dirty="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 $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artisan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help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make:controller</a:t>
            </a:r>
            <a:endParaRPr lang="it-IT" sz="130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dirty="0" err="1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Usage</a:t>
            </a:r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:  </a:t>
            </a:r>
            <a:r>
              <a:rPr lang="it-IT" sz="13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make:controller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[options] [--] &lt;name&gt;</a:t>
            </a:r>
          </a:p>
          <a:p>
            <a:r>
              <a:rPr lang="it-IT" sz="1300" dirty="0" err="1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Arguments</a:t>
            </a:r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: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</a:t>
            </a:r>
            <a:r>
              <a:rPr lang="it-IT" sz="1300" dirty="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name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       The name of the class</a:t>
            </a:r>
          </a:p>
          <a:p>
            <a:r>
              <a:rPr lang="it-IT" sz="1300" dirty="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Options: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-m, --model[=MODEL]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400" b="1" u="sng">
                <a:solidFill>
                  <a:srgbClr val="000000"/>
                </a:solidFill>
                <a:latin typeface="Ubuntu Mono" panose="020B0509030602030204" pitchFamily="49" charset="0"/>
              </a:rPr>
              <a:t>Generate a resource controller for the given model.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-r, --resource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      Generate a resource controller class.</a:t>
            </a:r>
          </a:p>
        </p:txBody>
      </p:sp>
    </p:spTree>
    <p:extLst>
      <p:ext uri="{BB962C8B-B14F-4D97-AF65-F5344CB8AC3E}">
        <p14:creationId xmlns:p14="http://schemas.microsoft.com/office/powerpoint/2010/main" val="2211128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AE4C2-E4CA-A34F-AAA9-706E53A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00" y="49824"/>
            <a:ext cx="8592207" cy="71445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Wizard</a:t>
            </a:r>
            <a:r>
              <a:rPr lang="it-IT" dirty="0"/>
              <a:t> per controller e model / 2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207BD-46F8-D246-813E-C773DF8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1AE321-E326-9240-A044-41014C5B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9DC9F92-28C3-004D-90D9-1846B96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55</a:t>
            </a:fld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D03310-42A9-2740-A0F4-EB3F9A92A9C7}"/>
              </a:ext>
            </a:extLst>
          </p:cNvPr>
          <p:cNvSpPr/>
          <p:nvPr/>
        </p:nvSpPr>
        <p:spPr>
          <a:xfrm>
            <a:off x="456424" y="1698985"/>
            <a:ext cx="553142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dirty="0" err="1">
                <a:solidFill>
                  <a:srgbClr val="C814C9"/>
                </a:solidFill>
                <a:latin typeface="Ubuntu Mono" panose="020B0509030602030204" pitchFamily="49" charset="0"/>
              </a:rPr>
              <a:t>prova_db</a:t>
            </a:r>
            <a:r>
              <a:rPr lang="it-IT" sz="1200" dirty="0">
                <a:solidFill>
                  <a:srgbClr val="C814C9"/>
                </a:solidFill>
                <a:latin typeface="Ubuntu Mono" panose="020B0509030602030204" pitchFamily="49" charset="0"/>
              </a:rPr>
              <a:t> $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php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artisan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make:controller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PostsController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-r -m Post</a:t>
            </a:r>
          </a:p>
          <a:p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A App\Post model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does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not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exist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. W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ant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to generate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it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? (yes/no)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 [</a:t>
            </a:r>
            <a:r>
              <a:rPr lang="it-IT" sz="1200" dirty="0">
                <a:solidFill>
                  <a:srgbClr val="9FA01C"/>
                </a:solidFill>
                <a:latin typeface="Ubuntu Mono" panose="020B0509030602030204" pitchFamily="49" charset="0"/>
              </a:rPr>
              <a:t>yes</a:t>
            </a:r>
            <a:r>
              <a:rPr lang="it-IT" sz="1200" dirty="0">
                <a:solidFill>
                  <a:srgbClr val="000000"/>
                </a:solidFill>
                <a:latin typeface="Ubuntu Mono" panose="020B0509030602030204" pitchFamily="49" charset="0"/>
              </a:rPr>
              <a:t>]: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</a:t>
            </a:r>
          </a:p>
          <a:p>
            <a:r>
              <a:rPr lang="it-IT" sz="1200" b="1" dirty="0">
                <a:solidFill>
                  <a:srgbClr val="000000"/>
                </a:solidFill>
                <a:latin typeface="Ubuntu Mono" panose="020B0509030602030204" pitchFamily="49" charset="0"/>
              </a:rPr>
              <a:t>&gt; yes</a:t>
            </a:r>
          </a:p>
          <a:p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Model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created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successfully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.</a:t>
            </a:r>
          </a:p>
          <a:p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Controller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created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solidFill>
                  <a:srgbClr val="2FB41D"/>
                </a:solidFill>
                <a:latin typeface="Ubuntu Mono" panose="020B0509030602030204" pitchFamily="49" charset="0"/>
              </a:rPr>
              <a:t>successfully</a:t>
            </a:r>
            <a:r>
              <a:rPr lang="it-IT" sz="1200" dirty="0">
                <a:solidFill>
                  <a:srgbClr val="2FB41D"/>
                </a:solidFill>
                <a:latin typeface="Ubuntu Mono" panose="020B0509030602030204" pitchFamily="49" charset="0"/>
              </a:rPr>
              <a:t>.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019CEBC-367C-684A-916D-DE7722DB4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200" y="2877274"/>
            <a:ext cx="6124826" cy="3654162"/>
          </a:xfrm>
        </p:spPr>
        <p:txBody>
          <a:bodyPr>
            <a:normAutofit lnSpcReduction="10000"/>
          </a:bodyPr>
          <a:lstStyle/>
          <a:p>
            <a:pPr marL="228600" indent="-228600"/>
            <a:r>
              <a:rPr lang="it-IT" sz="2400" dirty="0"/>
              <a:t>comparirà un template per la classe/modello </a:t>
            </a:r>
            <a:r>
              <a:rPr lang="it-IT" sz="2400" i="1" dirty="0"/>
              <a:t>Post.php</a:t>
            </a:r>
            <a:r>
              <a:rPr lang="it-IT" sz="2400" dirty="0"/>
              <a:t> (e </a:t>
            </a:r>
            <a:r>
              <a:rPr lang="it-IT" sz="2400" i="1" u="sng" dirty="0"/>
              <a:t>use App\Post</a:t>
            </a:r>
            <a:r>
              <a:rPr lang="it-IT" sz="2400" i="1" dirty="0"/>
              <a:t> </a:t>
            </a:r>
            <a:r>
              <a:rPr lang="it-IT" sz="2400" dirty="0"/>
              <a:t>nel </a:t>
            </a:r>
            <a:r>
              <a:rPr lang="it-IT" sz="2400" i="1" dirty="0"/>
              <a:t>PostsController</a:t>
            </a:r>
            <a:r>
              <a:rPr lang="it-IT" sz="2400" dirty="0"/>
              <a:t>) </a:t>
            </a:r>
          </a:p>
          <a:p>
            <a:pPr marL="228600" indent="-228600"/>
            <a:r>
              <a:rPr lang="it-IT" sz="2400" dirty="0"/>
              <a:t>nel controller, il </a:t>
            </a:r>
            <a:r>
              <a:rPr lang="it-IT" sz="2400" dirty="0" err="1"/>
              <a:t>boilerplate</a:t>
            </a:r>
            <a:r>
              <a:rPr lang="it-IT" sz="2400" dirty="0"/>
              <a:t> per il </a:t>
            </a:r>
            <a:r>
              <a:rPr lang="it-IT" sz="2400" dirty="0" err="1"/>
              <a:t>callback</a:t>
            </a:r>
            <a:r>
              <a:rPr lang="it-IT" sz="2400" dirty="0"/>
              <a:t> di </a:t>
            </a:r>
            <a:r>
              <a:rPr lang="it-IT" sz="2400" i="1" dirty="0"/>
              <a:t>SHOW</a:t>
            </a:r>
            <a:r>
              <a:rPr lang="it-IT" sz="2400" dirty="0"/>
              <a:t> riceve un argomento </a:t>
            </a:r>
            <a:r>
              <a:rPr lang="it-IT" sz="2400" i="1" dirty="0"/>
              <a:t>active record</a:t>
            </a:r>
            <a:r>
              <a:rPr lang="it-IT" sz="2400" dirty="0"/>
              <a:t> </a:t>
            </a:r>
            <a:r>
              <a:rPr lang="it-IT" sz="2400" dirty="0">
                <a:latin typeface="Ubuntu Mono" panose="020B0509030602030204" pitchFamily="49" charset="0"/>
              </a:rPr>
              <a:t>Post $post</a:t>
            </a:r>
            <a:r>
              <a:rPr lang="it-IT" sz="2400" dirty="0"/>
              <a:t> (cf. qui a destra)</a:t>
            </a:r>
            <a:endParaRPr lang="it-IT" sz="2400" dirty="0">
              <a:latin typeface="Ubuntu Mono" panose="020B0509030602030204" pitchFamily="49" charset="0"/>
            </a:endParaRPr>
          </a:p>
          <a:p>
            <a:pPr marL="628650" lvl="1" indent="-228600"/>
            <a:r>
              <a:rPr lang="it-IT" sz="2400" dirty="0"/>
              <a:t>ciò consente interazioni "automatiche" col DB... (c</a:t>
            </a:r>
            <a:r>
              <a:rPr lang="it-IT" sz="2400" dirty="0" err="1"/>
              <a:t>f</a:t>
            </a:r>
            <a:r>
              <a:rPr lang="it-IT" sz="2400" dirty="0"/>
              <a:t>. oltre)</a:t>
            </a:r>
          </a:p>
          <a:p>
            <a:pPr marL="228600" indent="-228600"/>
            <a:r>
              <a:rPr lang="it-IT" sz="2400" dirty="0"/>
              <a:t>senza l'opzione </a:t>
            </a:r>
            <a:r>
              <a:rPr lang="it-IT" sz="2400" dirty="0">
                <a:latin typeface="Ubuntu Mono" panose="020B0509030602030204" pitchFamily="49" charset="0"/>
              </a:rPr>
              <a:t>-m</a:t>
            </a:r>
            <a:r>
              <a:rPr lang="it-IT" sz="2400" dirty="0"/>
              <a:t> del wizard, i callback avranno per argomento l'id numerico dell'istanza, come qui sotto a destra</a:t>
            </a:r>
          </a:p>
          <a:p>
            <a:pPr marL="628650" lvl="1" indent="-228600"/>
            <a:endParaRPr lang="it-IT" sz="2400" dirty="0">
              <a:latin typeface="Ubuntu Mono" panose="020B0509030602030204" pitchFamily="49" charset="0"/>
            </a:endParaRPr>
          </a:p>
          <a:p>
            <a:pPr marL="228600" indent="-228600"/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C7BA80-AAC0-BE40-B96A-DD0248EE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8" y="5087541"/>
            <a:ext cx="2430964" cy="1443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D7DE22-FF51-CC4D-B3F1-7EF18D80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22" y="3445876"/>
            <a:ext cx="2532993" cy="1467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E3E44D5-9270-1A4E-AF46-621CDBADA5D5}"/>
              </a:ext>
            </a:extLst>
          </p:cNvPr>
          <p:cNvSpPr txBox="1">
            <a:spLocks/>
          </p:cNvSpPr>
          <p:nvPr/>
        </p:nvSpPr>
        <p:spPr>
          <a:xfrm>
            <a:off x="214923" y="834655"/>
            <a:ext cx="8860697" cy="87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400" dirty="0"/>
              <a:t>Immaginiamo di voler introdurre una risorsa </a:t>
            </a:r>
            <a:r>
              <a:rPr lang="it-IT" sz="2400" i="1" dirty="0"/>
              <a:t>Post</a:t>
            </a:r>
            <a:r>
              <a:rPr lang="it-IT" sz="2400" dirty="0"/>
              <a:t> (p.es. per i post su un blog), ricorrendo al wizard come visto: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53061B6-8AEF-E745-AD08-7B4CDE5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39" y="1698985"/>
            <a:ext cx="2553106" cy="15468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823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96F7B-3893-CC46-B2F1-4A39D3F2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Problema: HTTP PATCH/PUT/DELETE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54C326-F82B-3D4F-B575-AF8BD8D04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411" y="921734"/>
            <a:ext cx="8793859" cy="5626550"/>
          </a:xfrm>
        </p:spPr>
        <p:txBody>
          <a:bodyPr>
            <a:normAutofit/>
          </a:bodyPr>
          <a:lstStyle/>
          <a:p>
            <a:pPr marL="268288" indent="-268288"/>
            <a:r>
              <a:rPr lang="it-IT" sz="2300" dirty="0"/>
              <a:t>Non tutti i browser </a:t>
            </a:r>
            <a:br>
              <a:rPr lang="it-IT" sz="2300" dirty="0"/>
            </a:br>
            <a:r>
              <a:rPr lang="it-IT" sz="2300" dirty="0"/>
              <a:t>gestiscono appieno questi </a:t>
            </a:r>
            <a:br>
              <a:rPr lang="it-IT" sz="2300" dirty="0"/>
            </a:br>
            <a:r>
              <a:rPr lang="it-IT" sz="2300" dirty="0"/>
              <a:t>tipi di messaggi HTTP, che </a:t>
            </a:r>
            <a:br>
              <a:rPr lang="it-IT" sz="2300" dirty="0"/>
            </a:br>
            <a:r>
              <a:rPr lang="it-IT" sz="2300" dirty="0"/>
              <a:t>però servono per attivare </a:t>
            </a:r>
            <a:br>
              <a:rPr lang="it-IT" sz="2300" dirty="0"/>
            </a:br>
            <a:r>
              <a:rPr lang="it-IT" sz="2300" dirty="0"/>
              <a:t>le </a:t>
            </a:r>
            <a:r>
              <a:rPr lang="it-IT" sz="2300" dirty="0" err="1"/>
              <a:t>route</a:t>
            </a:r>
            <a:r>
              <a:rPr lang="it-IT" sz="2300" dirty="0"/>
              <a:t> </a:t>
            </a:r>
            <a:r>
              <a:rPr lang="it-IT" sz="2300" i="1" dirty="0" err="1"/>
              <a:t>edit</a:t>
            </a:r>
            <a:r>
              <a:rPr lang="it-IT" sz="2300" i="1" dirty="0"/>
              <a:t>/delete</a:t>
            </a:r>
            <a:endParaRPr lang="it-IT" sz="2300" dirty="0"/>
          </a:p>
          <a:p>
            <a:pPr marL="268288" indent="-268288"/>
            <a:r>
              <a:rPr lang="it-IT" sz="2300" dirty="0"/>
              <a:t>Proviamo intanto ad </a:t>
            </a:r>
            <a:br>
              <a:rPr lang="it-IT" sz="2300" dirty="0"/>
            </a:br>
            <a:r>
              <a:rPr lang="it-IT" sz="2300" dirty="0"/>
              <a:t>aggiungere i metodi </a:t>
            </a:r>
            <a:br>
              <a:rPr lang="it-IT" sz="2300" dirty="0"/>
            </a:br>
            <a:r>
              <a:rPr lang="it-IT" sz="2300" i="1" dirty="0" err="1"/>
              <a:t>edit</a:t>
            </a:r>
            <a:r>
              <a:rPr lang="it-IT" sz="2300" i="1" dirty="0"/>
              <a:t>(), update(), </a:t>
            </a:r>
            <a:r>
              <a:rPr lang="it-IT" sz="2300" i="1" dirty="0" err="1"/>
              <a:t>destroy</a:t>
            </a:r>
            <a:r>
              <a:rPr lang="it-IT" sz="2300" i="1" dirty="0"/>
              <a:t>()</a:t>
            </a:r>
            <a:r>
              <a:rPr lang="it-IT" sz="2300" dirty="0"/>
              <a:t> </a:t>
            </a:r>
            <a:br>
              <a:rPr lang="it-IT" sz="2300" dirty="0"/>
            </a:br>
            <a:r>
              <a:rPr lang="it-IT" sz="2300" dirty="0"/>
              <a:t>al </a:t>
            </a:r>
            <a:r>
              <a:rPr lang="it-IT" sz="2300" i="1" dirty="0" err="1"/>
              <a:t>ProjectsController</a:t>
            </a:r>
            <a:endParaRPr lang="it-IT" sz="2300" dirty="0"/>
          </a:p>
          <a:p>
            <a:pPr marL="268288" indent="-268288"/>
            <a:r>
              <a:rPr lang="it-IT" sz="2300" dirty="0"/>
              <a:t>Per iniziare, riempiamo, </a:t>
            </a:r>
            <a:br>
              <a:rPr lang="it-IT" sz="2300" dirty="0"/>
            </a:br>
            <a:r>
              <a:rPr lang="it-IT" sz="2300" dirty="0"/>
              <a:t>p.es., </a:t>
            </a:r>
            <a:r>
              <a:rPr lang="it-IT" sz="2300" i="1" dirty="0" err="1"/>
              <a:t>edit</a:t>
            </a:r>
            <a:r>
              <a:rPr lang="it-IT" sz="2300" i="1" dirty="0"/>
              <a:t>()</a:t>
            </a:r>
            <a:r>
              <a:rPr lang="it-IT" sz="2300" dirty="0"/>
              <a:t> </a:t>
            </a:r>
            <a:r>
              <a:rPr lang="it-IT" sz="2300" i="1" dirty="0"/>
              <a:t>update() delete()</a:t>
            </a:r>
            <a:r>
              <a:rPr lang="it-IT" sz="2300" dirty="0"/>
              <a:t> </a:t>
            </a:r>
            <a:br>
              <a:rPr lang="it-IT" sz="2300" dirty="0"/>
            </a:br>
            <a:r>
              <a:rPr lang="it-IT" sz="2300" dirty="0"/>
              <a:t>in maniera convenzionale, a </a:t>
            </a:r>
            <a:br>
              <a:rPr lang="it-IT" sz="2300" dirty="0"/>
            </a:br>
            <a:r>
              <a:rPr lang="it-IT" sz="2300" dirty="0"/>
              <a:t>mano (NB: senza argomento)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CC8682-6C33-4A4D-B88B-2C2B8653F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1152EB-F7FF-7545-953B-BA9F7734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A2799C-3721-6F4D-9B58-59410D4D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56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FB9BAF0-A20B-804D-87C3-45BC47252543}"/>
              </a:ext>
            </a:extLst>
          </p:cNvPr>
          <p:cNvSpPr/>
          <p:nvPr/>
        </p:nvSpPr>
        <p:spPr>
          <a:xfrm>
            <a:off x="4091552" y="921735"/>
            <a:ext cx="4860717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view(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'projects.create'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endParaRPr lang="it-IT" sz="12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   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new</a:t>
            </a:r>
            <a:r>
              <a:rPr lang="it-IT" sz="1200">
                <a:effectLst/>
                <a:latin typeface="Ubuntu Mono" panose="020B0509030602030204" pitchFamily="49" charset="0"/>
              </a:rPr>
              <a:t> Project();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request(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'title'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request(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'description'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19177C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save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'/projects'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 </a:t>
            </a:r>
          </a:p>
          <a:p>
            <a:br>
              <a:rPr lang="it-IT" sz="1200">
                <a:effectLst/>
                <a:latin typeface="Ubuntu Mono" panose="020B0509030602030204" pitchFamily="49" charset="0"/>
              </a:rPr>
            </a:b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{</a:t>
            </a:r>
          </a:p>
          <a:p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        // da aggiungere dopo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{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da aggiungere dopo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}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00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delete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</a:t>
            </a:r>
            <a:endParaRPr lang="it-IT" sz="1200">
              <a:solidFill>
                <a:srgbClr val="008000"/>
              </a:solidFill>
              <a:latin typeface="Ubuntu Mono" panose="020B0509030602030204" pitchFamily="49" charset="0"/>
            </a:endParaRPr>
          </a:p>
          <a:p>
            <a:r>
              <a:rPr lang="it-IT" sz="1200">
                <a:latin typeface="Ubuntu Mono" panose="020B0509030602030204" pitchFamily="49" charset="0"/>
              </a:rPr>
              <a:t>    {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</a:t>
            </a:r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// da aggiungere dopo</a:t>
            </a:r>
            <a:endParaRPr lang="it-IT" sz="1200">
              <a:latin typeface="Ubuntu Mono" panose="020B0509030602030204" pitchFamily="49" charset="0"/>
            </a:endParaRPr>
          </a:p>
          <a:p>
            <a:r>
              <a:rPr lang="it-IT" sz="1200">
                <a:latin typeface="Ubuntu Mono" panose="020B0509030602030204" pitchFamily="49" charset="0"/>
              </a:rPr>
              <a:t>    }</a:t>
            </a:r>
          </a:p>
          <a:p>
            <a:r>
              <a:rPr lang="it-IT" sz="1200">
                <a:latin typeface="Ubuntu Mono" panose="020B0509030602030204" pitchFamily="49" charset="0"/>
              </a:rPr>
              <a:t>...</a:t>
            </a:r>
            <a:endParaRPr lang="it-IT" sz="1200"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58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96F7B-3893-CC46-B2F1-4A39D3F2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HTTP PATCH/DELETE: route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54C326-F82B-3D4F-B575-AF8BD8D04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909" y="3498728"/>
            <a:ext cx="4075286" cy="2955310"/>
          </a:xfrm>
        </p:spPr>
        <p:txBody>
          <a:bodyPr>
            <a:noAutofit/>
          </a:bodyPr>
          <a:lstStyle/>
          <a:p>
            <a:pPr marL="222250" indent="0">
              <a:buNone/>
            </a:pPr>
            <a:r>
              <a:rPr lang="it-IT" sz="2000" dirty="0"/>
              <a:t>l'editing del </a:t>
            </a:r>
            <a:r>
              <a:rPr lang="it-IT" sz="2000" i="1" dirty="0"/>
              <a:t>Project</a:t>
            </a:r>
            <a:r>
              <a:rPr lang="it-IT" sz="2000" dirty="0"/>
              <a:t> n. 1</a:t>
            </a:r>
            <a:endParaRPr lang="it-IT" sz="2000" i="1" dirty="0"/>
          </a:p>
          <a:p>
            <a:pPr marL="222250" indent="-222250"/>
            <a:r>
              <a:rPr lang="it-IT" sz="2000" dirty="0"/>
              <a:t>Modificato il form, il browser/ utente invia i nuovi valori con messaggio HTTP </a:t>
            </a:r>
            <a:r>
              <a:rPr lang="it-IT" sz="2000" i="1" dirty="0"/>
              <a:t>PATCH</a:t>
            </a:r>
            <a:r>
              <a:rPr lang="it-IT" sz="2000" dirty="0"/>
              <a:t> e URL </a:t>
            </a:r>
            <a:r>
              <a:rPr lang="it-IT" sz="2000" i="1" dirty="0"/>
              <a:t>HOST/projects/1</a:t>
            </a:r>
          </a:p>
          <a:p>
            <a:pPr marL="584200" lvl="1" indent="-284163">
              <a:spcBef>
                <a:spcPts val="300"/>
              </a:spcBef>
            </a:pPr>
            <a:r>
              <a:rPr lang="it-IT" sz="2000" dirty="0"/>
              <a:t>ciò invoca il callback </a:t>
            </a:r>
            <a:r>
              <a:rPr lang="it-IT" sz="2000" i="1" dirty="0"/>
              <a:t>update()</a:t>
            </a:r>
            <a:r>
              <a:rPr lang="it-IT" sz="2000" dirty="0"/>
              <a:t> che modifica il record 1</a:t>
            </a:r>
          </a:p>
          <a:p>
            <a:pPr marL="222250" indent="-222250">
              <a:spcBef>
                <a:spcPts val="300"/>
              </a:spcBef>
            </a:pPr>
            <a:r>
              <a:rPr lang="it-IT" sz="2000" dirty="0"/>
              <a:t>Similmente per HTTP </a:t>
            </a:r>
            <a:r>
              <a:rPr lang="it-IT" sz="2000" i="1" dirty="0"/>
              <a:t>DELETE,</a:t>
            </a:r>
            <a:r>
              <a:rPr lang="it-IT" sz="2000" dirty="0"/>
              <a:t> URL </a:t>
            </a:r>
            <a:r>
              <a:rPr lang="it-IT" sz="2000" i="1" dirty="0"/>
              <a:t>HOST/projects/1</a:t>
            </a:r>
            <a:r>
              <a:rPr lang="it-IT" sz="2000" dirty="0"/>
              <a:t>, callback </a:t>
            </a:r>
            <a:r>
              <a:rPr lang="it-IT" sz="2000" i="1" dirty="0"/>
              <a:t>delete()</a:t>
            </a:r>
          </a:p>
          <a:p>
            <a:pPr>
              <a:spcBef>
                <a:spcPts val="300"/>
              </a:spcBef>
            </a:pPr>
            <a:endParaRPr lang="it-IT" sz="2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CC8682-6C33-4A4D-B88B-2C2B8653F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1152EB-F7FF-7545-953B-BA9F7734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A2799C-3721-6F4D-9B58-59410D4D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57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FB9BAF0-A20B-804D-87C3-45BC47252543}"/>
              </a:ext>
            </a:extLst>
          </p:cNvPr>
          <p:cNvSpPr/>
          <p:nvPr/>
        </p:nvSpPr>
        <p:spPr>
          <a:xfrm>
            <a:off x="4249195" y="3738949"/>
            <a:ext cx="4736394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</a:t>
            </a:r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200" i="1">
                <a:solidFill>
                  <a:srgbClr val="4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1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HOST/projects/1/edit</a:t>
            </a:r>
            <a:endParaRPr lang="it-IT" sz="11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   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view('projects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it-IT" sz="1200">
                <a:effectLst/>
                <a:latin typeface="Ubuntu Mono" panose="020B0509030602030204" pitchFamily="49" charset="0"/>
              </a:rPr>
              <a:t>edit');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</a:t>
            </a:r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// </a:t>
            </a:r>
            <a:r>
              <a:rPr lang="it-IT" sz="1200" i="1">
                <a:solidFill>
                  <a:srgbClr val="4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100" i="1">
                <a:solidFill>
                  <a:srgbClr val="408080"/>
                </a:solidFill>
                <a:latin typeface="Ubuntu Mono" panose="020B0509030602030204" pitchFamily="49" charset="0"/>
              </a:rPr>
              <a:t>HOST/projects/1 (PATCH)</a:t>
            </a:r>
            <a:endParaRPr lang="it-IT" sz="11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   // modifica il record del DB</a:t>
            </a:r>
          </a:p>
          <a:p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   // individuato da callback/view per edit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endParaRPr lang="it-IT" sz="1200"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000"/>
                </a:solidFill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0000FF"/>
                </a:solidFill>
                <a:latin typeface="Ubuntu Mono" panose="020B0509030602030204" pitchFamily="49" charset="0"/>
              </a:rPr>
              <a:t>delete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() </a:t>
            </a:r>
            <a:r>
              <a:rPr lang="it-IT" sz="1200" i="1">
                <a:solidFill>
                  <a:srgbClr val="408080"/>
                </a:solidFill>
                <a:latin typeface="Ubuntu Mono" panose="020B0509030602030204" pitchFamily="49" charset="0"/>
              </a:rPr>
              <a:t>// </a:t>
            </a:r>
            <a:r>
              <a:rPr lang="it-IT" sz="1200" i="1">
                <a:solidFill>
                  <a:srgbClr val="4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100" i="1">
                <a:solidFill>
                  <a:srgbClr val="408080"/>
                </a:solidFill>
                <a:latin typeface="Ubuntu Mono" panose="020B0509030602030204" pitchFamily="49" charset="0"/>
              </a:rPr>
              <a:t>HOST/projects/1 (DELETE)</a:t>
            </a:r>
            <a:endParaRPr lang="it-IT" sz="11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latin typeface="Ubuntu Mono" panose="020B0509030602030204" pitchFamily="49" charset="0"/>
              </a:rPr>
              <a:t>...</a:t>
            </a:r>
            <a:endParaRPr lang="it-IT" sz="1200">
              <a:effectLst/>
              <a:latin typeface="Ubuntu Mono" panose="020B0509030602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6D752CB-557E-7A4C-8F63-ED12ED3B855A}"/>
              </a:ext>
            </a:extLst>
          </p:cNvPr>
          <p:cNvSpPr txBox="1">
            <a:spLocks/>
          </p:cNvSpPr>
          <p:nvPr/>
        </p:nvSpPr>
        <p:spPr>
          <a:xfrm>
            <a:off x="158412" y="863747"/>
            <a:ext cx="8699356" cy="560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000" dirty="0"/>
              <a:t>Riconsideriamo le rotte per </a:t>
            </a:r>
            <a:r>
              <a:rPr lang="it-IT" sz="2000" i="1" dirty="0"/>
              <a:t>edit</a:t>
            </a:r>
            <a:r>
              <a:rPr lang="it-IT" sz="2000" dirty="0"/>
              <a:t> e i metodi (messaggi) HTTP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C8E2E7D-8FB6-4249-9D91-28274A22B4C5}"/>
              </a:ext>
            </a:extLst>
          </p:cNvPr>
          <p:cNvSpPr/>
          <p:nvPr/>
        </p:nvSpPr>
        <p:spPr>
          <a:xfrm>
            <a:off x="304024" y="1333686"/>
            <a:ext cx="86824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projects/{project}/edit} |      | App\Http\Controllers\ProjectsController@edit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App\Http\Controllers\ProjectsController@update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App\Http\Controllers\ProjectsController@destroy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EC73267-174B-0F48-A389-1F68EF539E92}"/>
              </a:ext>
            </a:extLst>
          </p:cNvPr>
          <p:cNvSpPr txBox="1">
            <a:spLocks/>
          </p:cNvSpPr>
          <p:nvPr/>
        </p:nvSpPr>
        <p:spPr>
          <a:xfrm>
            <a:off x="158411" y="2858233"/>
            <a:ext cx="8827177" cy="77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000" dirty="0"/>
              <a:t>L'idea è che in risposta a un </a:t>
            </a:r>
            <a:r>
              <a:rPr lang="it-IT" sz="2000" i="1" dirty="0"/>
              <a:t>GET</a:t>
            </a:r>
            <a:r>
              <a:rPr lang="it-IT" sz="2000" dirty="0"/>
              <a:t> dalla URL </a:t>
            </a:r>
            <a:r>
              <a:rPr lang="it-IT" sz="2000" i="1" dirty="0"/>
              <a:t>HOST/projects/1/edit</a:t>
            </a:r>
            <a:r>
              <a:rPr lang="it-IT" sz="2000" dirty="0"/>
              <a:t> la app invochi il callback </a:t>
            </a:r>
            <a:r>
              <a:rPr lang="it-IT" sz="2000" i="1" dirty="0"/>
              <a:t>edit()</a:t>
            </a:r>
            <a:r>
              <a:rPr lang="it-IT" sz="2000" dirty="0"/>
              <a:t> e questo mostri una vista </a:t>
            </a:r>
            <a:r>
              <a:rPr lang="it-IT" sz="2000" dirty="0" err="1">
                <a:latin typeface="Ubuntu Mono" panose="020B0509030602030204" pitchFamily="49" charset="0"/>
              </a:rPr>
              <a:t>projects.edit</a:t>
            </a:r>
            <a:r>
              <a:rPr lang="it-IT" sz="2000" dirty="0"/>
              <a:t> con un </a:t>
            </a:r>
            <a:r>
              <a:rPr lang="it-IT" sz="2000" dirty="0" err="1"/>
              <a:t>form</a:t>
            </a:r>
            <a:r>
              <a:rPr lang="it-IT" sz="2000" dirty="0"/>
              <a:t> per</a:t>
            </a: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338047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54445E-0FBD-254A-AF38-1F8D836C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La view edit: template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1A7D1B-C457-F243-89D6-327F0C103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231" y="1005817"/>
            <a:ext cx="8571537" cy="2081683"/>
          </a:xfrm>
        </p:spPr>
        <p:txBody>
          <a:bodyPr>
            <a:noAutofit/>
          </a:bodyPr>
          <a:lstStyle/>
          <a:p>
            <a:pPr marL="187325" indent="-187325"/>
            <a:r>
              <a:rPr lang="it-IT" sz="2400"/>
              <a:t>Introduciamo un template blade chiamato </a:t>
            </a:r>
            <a:r>
              <a:rPr lang="it-IT" sz="2400" i="1"/>
              <a:t>layout.blade.php</a:t>
            </a:r>
            <a:endParaRPr lang="it-IT" sz="2400"/>
          </a:p>
          <a:p>
            <a:pPr marL="187325" indent="-187325"/>
            <a:r>
              <a:rPr lang="it-IT" sz="2400"/>
              <a:t>Basiamolo sul framework </a:t>
            </a:r>
            <a:r>
              <a:rPr lang="it-IT" sz="2400" i="1"/>
              <a:t>bulma</a:t>
            </a:r>
            <a:r>
              <a:rPr lang="it-IT" sz="2400"/>
              <a:t>, dopo avere installato il package per l'editor </a:t>
            </a:r>
            <a:r>
              <a:rPr lang="it-IT" sz="2400" i="1"/>
              <a:t>sublime</a:t>
            </a:r>
            <a:r>
              <a:rPr lang="it-IT" sz="2400"/>
              <a:t> e</a:t>
            </a:r>
          </a:p>
          <a:p>
            <a:pPr marL="587375" lvl="1" indent="-187325"/>
            <a:r>
              <a:rPr lang="it-IT" sz="2400"/>
              <a:t>via </a:t>
            </a:r>
            <a:r>
              <a:rPr lang="it-IT" sz="2400" i="1"/>
              <a:t>git</a:t>
            </a:r>
            <a:r>
              <a:rPr lang="it-IT" sz="2400"/>
              <a:t> ,da github, gli </a:t>
            </a:r>
            <a:r>
              <a:rPr lang="it-IT" sz="2400" i="1"/>
              <a:t>snippet</a:t>
            </a:r>
            <a:r>
              <a:rPr lang="it-IT" sz="2400"/>
              <a:t> </a:t>
            </a:r>
            <a:br>
              <a:rPr lang="it-IT" sz="2400"/>
            </a:br>
            <a:r>
              <a:rPr lang="it-IT" sz="2400"/>
              <a:t>per gestirlo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058830-A2DA-6E4A-8AA2-5C66C164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162F01-F7D1-5842-A75E-87378294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C77314-9577-1B4A-8AF1-7525128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4B31EB-03FD-4945-89D8-0CE6D2666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5"/>
          <a:stretch/>
        </p:blipFill>
        <p:spPr>
          <a:xfrm>
            <a:off x="4931974" y="1944707"/>
            <a:ext cx="3754826" cy="1130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AA37F3C-7604-5F45-9D75-2CB001FA56C5}"/>
              </a:ext>
            </a:extLst>
          </p:cNvPr>
          <p:cNvSpPr/>
          <p:nvPr/>
        </p:nvSpPr>
        <p:spPr>
          <a:xfrm>
            <a:off x="938980" y="3201520"/>
            <a:ext cx="774782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gp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@</a:t>
            </a:r>
            <a:r>
              <a:rPr lang="it-IT" sz="1400">
                <a:solidFill>
                  <a:srgbClr val="2EAEBB"/>
                </a:solidFill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~ </a:t>
            </a:r>
            <a:r>
              <a:rPr lang="it-IT" sz="1400" i="1">
                <a:solidFill>
                  <a:srgbClr val="FF0000"/>
                </a:solidFill>
                <a:latin typeface="Ubuntu Mono" panose="020B0509030602030204" pitchFamily="49" charset="0"/>
              </a:rPr>
              <a:t>cd ~/'Library/Application Support/Sublime Text 3/Packages'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gp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@</a:t>
            </a:r>
            <a:r>
              <a:rPr lang="it-IT" sz="1400">
                <a:solidFill>
                  <a:srgbClr val="2EAEBB"/>
                </a:solidFill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~/Library/Application Support/Sublime Text 3/Packages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$ </a:t>
            </a:r>
            <a:r>
              <a:rPr lang="it-IT" sz="1400" i="1">
                <a:solidFill>
                  <a:srgbClr val="FF0000"/>
                </a:solidFill>
                <a:latin typeface="Ubuntu Mono" panose="020B0509030602030204" pitchFamily="49" charset="0"/>
              </a:rPr>
              <a:t>git clone \  https://github.com/OthmaneBlial/Bulma-Snippets-Sublime-Text-Plugin.git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Cloning into 'Bulma-Snippets-Sublime-Text-Plugin'...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7294635-E16B-114A-B5BC-32E450039622}"/>
              </a:ext>
            </a:extLst>
          </p:cNvPr>
          <p:cNvSpPr txBox="1">
            <a:spLocks/>
          </p:cNvSpPr>
          <p:nvPr/>
        </p:nvSpPr>
        <p:spPr>
          <a:xfrm>
            <a:off x="383782" y="4370962"/>
            <a:ext cx="8473986" cy="735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325" indent="-187325"/>
            <a:r>
              <a:rPr lang="it-IT" sz="2400"/>
              <a:t>Autocompletiamo, scrivendo "bulma..." nell'editor e scegliendo "</a:t>
            </a:r>
            <a:r>
              <a:rPr lang="it-IT" sz="2400" i="1"/>
              <a:t>bulma-cdn</a:t>
            </a:r>
            <a:r>
              <a:rPr lang="it-IT" sz="2400"/>
              <a:t>"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ECC489A-8D5C-DF41-9BDF-41E55BCF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00" y="5488053"/>
            <a:ext cx="6159600" cy="901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C4C1719-4EAA-264F-BED7-EBA7E0866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71"/>
          <a:stretch/>
        </p:blipFill>
        <p:spPr>
          <a:xfrm>
            <a:off x="771411" y="5217857"/>
            <a:ext cx="1649831" cy="8492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8576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56673-F891-47B7-BAF4-675A4FDC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Il template layout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491B08-AC8B-42F3-AE14-3A358C349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500" y="4967570"/>
            <a:ext cx="8534398" cy="1464228"/>
          </a:xfrm>
        </p:spPr>
        <p:txBody>
          <a:bodyPr>
            <a:noAutofit/>
          </a:bodyPr>
          <a:lstStyle/>
          <a:p>
            <a:r>
              <a:rPr lang="it-IT" sz="2300" dirty="0"/>
              <a:t>come già visto, </a:t>
            </a:r>
            <a:r>
              <a:rPr lang="it-IT" sz="2300" i="1" dirty="0"/>
              <a:t>yield('</a:t>
            </a:r>
            <a:r>
              <a:rPr lang="it-IT" sz="2300" i="1" dirty="0" err="1"/>
              <a:t>content</a:t>
            </a:r>
            <a:r>
              <a:rPr lang="it-IT" sz="2300" i="1" dirty="0"/>
              <a:t>')</a:t>
            </a:r>
            <a:r>
              <a:rPr lang="it-IT" sz="2300" dirty="0"/>
              <a:t> è la parte da istanziare</a:t>
            </a:r>
          </a:p>
          <a:p>
            <a:r>
              <a:rPr lang="it-IT" sz="2300" dirty="0"/>
              <a:t>adesso la si istanzierà nella view </a:t>
            </a:r>
            <a:r>
              <a:rPr lang="it-IT" sz="2300" i="1" dirty="0" err="1"/>
              <a:t>edit.blade.php</a:t>
            </a:r>
            <a:r>
              <a:rPr lang="it-IT" sz="2300" dirty="0" err="1"/>
              <a:t>, che, in risposta alla URL </a:t>
            </a:r>
            <a:r>
              <a:rPr lang="it-IT" sz="2300" i="1" dirty="0" err="1"/>
              <a:t>HOST/projects/1/edit</a:t>
            </a:r>
            <a:r>
              <a:rPr lang="it-IT" sz="2300" dirty="0" err="1"/>
              <a:t>, dovrebbe mostrare un form col record n. 1 e permetterne editing e invio</a:t>
            </a:r>
            <a:endParaRPr lang="it-IT" sz="23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B17B6D-FF65-4601-85D4-1D26CD63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C5E6FB-F3B7-4C79-BC1C-239237F5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6148C7-C947-4957-BFD5-14684A7E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59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128FB9-2496-4FA1-A45D-FF1EDD5A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3" y="1478206"/>
            <a:ext cx="8461703" cy="331224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2CCB945-CD2E-A640-B72F-C5E0A509B83B}"/>
              </a:ext>
            </a:extLst>
          </p:cNvPr>
          <p:cNvSpPr/>
          <p:nvPr/>
        </p:nvSpPr>
        <p:spPr>
          <a:xfrm>
            <a:off x="2444568" y="1894760"/>
            <a:ext cx="6312408" cy="295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&lt;!</a:t>
            </a:r>
            <a:r>
              <a:rPr lang="it-IT" sz="1200">
                <a:effectLst/>
                <a:latin typeface="Ubuntu Mono" panose="020B0509030602030204" pitchFamily="49" charset="0"/>
              </a:rPr>
              <a:t>DOCTYPE html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>
                <a:effectLst/>
                <a:latin typeface="Ubuntu Mono" panose="020B0509030602030204" pitchFamily="49" charset="0"/>
              </a:rPr>
              <a:t>html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>
                <a:effectLst/>
                <a:latin typeface="Ubuntu Mono" panose="020B0509030602030204" pitchFamily="49" charset="0"/>
              </a:rPr>
              <a:t>head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&gt;&lt;/</a:t>
            </a:r>
            <a:r>
              <a:rPr lang="it-IT" sz="1200"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>
                <a:effectLst/>
                <a:latin typeface="Ubuntu Mono" panose="020B0509030602030204" pitchFamily="49" charset="0"/>
              </a:rPr>
              <a:t>head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>
                <a:effectLst/>
                <a:latin typeface="Ubuntu Mono" panose="020B0509030602030204" pitchFamily="49" charset="0"/>
              </a:rPr>
              <a:t>body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>
                <a:effectLst/>
                <a:latin typeface="Ubuntu Mono" panose="020B0509030602030204" pitchFamily="49" charset="0"/>
              </a:rPr>
              <a:t>div class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"container"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@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yield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'content'</a:t>
            </a:r>
            <a:r>
              <a:rPr lang="it-IT" sz="12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>
                <a:effectLst/>
                <a:latin typeface="Ubuntu Mono" panose="020B0509030602030204" pitchFamily="49" charset="0"/>
              </a:rPr>
              <a:t>body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>
                <a:effectLst/>
                <a:latin typeface="Ubuntu Mono" panose="020B0509030602030204" pitchFamily="49" charset="0"/>
              </a:rPr>
              <a:t>html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&gt;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F244561-F709-BC47-AB43-1B41AEB1923B}"/>
              </a:ext>
            </a:extLst>
          </p:cNvPr>
          <p:cNvSpPr txBox="1">
            <a:spLocks/>
          </p:cNvSpPr>
          <p:nvPr/>
        </p:nvSpPr>
        <p:spPr>
          <a:xfrm>
            <a:off x="261808" y="844601"/>
            <a:ext cx="8534398" cy="63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Il file </a:t>
            </a:r>
            <a:r>
              <a:rPr lang="it-IT" i="1" dirty="0"/>
              <a:t>layout.blade.php</a:t>
            </a:r>
            <a:r>
              <a:rPr lang="it-IT" dirty="0"/>
              <a:t> farà da template per </a:t>
            </a:r>
            <a:r>
              <a:rPr lang="it-IT" i="1" dirty="0"/>
              <a:t>edit.blade.php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0638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Migrazioni / 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E151-CCC3-0340-8B2F-E18DB5E4BBC1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6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407862" y="872979"/>
            <a:ext cx="8531580" cy="2262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/>
            <a:r>
              <a:rPr lang="it-IT" sz="2400"/>
              <a:t>Il wizard </a:t>
            </a:r>
            <a:r>
              <a:rPr lang="it-IT" sz="2400" i="1"/>
              <a:t>migrate</a:t>
            </a:r>
            <a:r>
              <a:rPr lang="it-IT" sz="2400"/>
              <a:t> crea un </a:t>
            </a:r>
            <a:r>
              <a:rPr lang="it-IT" sz="2400" i="1"/>
              <a:t>model</a:t>
            </a:r>
            <a:r>
              <a:rPr lang="it-IT" sz="2400"/>
              <a:t> minimale, con le tabelle per gli utenti e i password_resets</a:t>
            </a:r>
          </a:p>
          <a:p>
            <a:pPr lvl="1"/>
            <a:r>
              <a:rPr lang="it-IT" sz="2400"/>
              <a:t>il primo </a:t>
            </a:r>
            <a:r>
              <a:rPr lang="it-IT" sz="2400" i="1"/>
              <a:t>migrate</a:t>
            </a:r>
            <a:r>
              <a:rPr lang="it-IT" sz="2400"/>
              <a:t> creerà anche una tabella </a:t>
            </a:r>
            <a:r>
              <a:rPr lang="it-IT" sz="2400" i="1"/>
              <a:t>migrations</a:t>
            </a:r>
            <a:r>
              <a:rPr lang="it-IT" sz="2400"/>
              <a:t>, per tracciare le migrazioni</a:t>
            </a:r>
          </a:p>
          <a:p>
            <a:pPr marL="268288" indent="-268288"/>
            <a:r>
              <a:rPr lang="it-IT" sz="2400" i="1"/>
              <a:t>migrate</a:t>
            </a:r>
            <a:r>
              <a:rPr lang="it-IT" sz="2400"/>
              <a:t> successive, se l'app non specifica nuove tabelle (vedremo poi come), non hanno effetto:</a:t>
            </a:r>
            <a:endParaRPr lang="it-IT" sz="2400" i="1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196968B-11BD-E848-B79F-255BFC001AB1}"/>
              </a:ext>
            </a:extLst>
          </p:cNvPr>
          <p:cNvSpPr txBox="1">
            <a:spLocks/>
          </p:cNvSpPr>
          <p:nvPr/>
        </p:nvSpPr>
        <p:spPr>
          <a:xfrm>
            <a:off x="407862" y="5289614"/>
            <a:ext cx="8531580" cy="1164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/>
            <a:r>
              <a:rPr lang="it-IT" sz="2400"/>
              <a:t>Usiamo </a:t>
            </a:r>
            <a:r>
              <a:rPr lang="it-IT" sz="2400" i="1"/>
              <a:t>phmyadmin</a:t>
            </a:r>
            <a:r>
              <a:rPr lang="it-IT" sz="2400"/>
              <a:t> per constatare l'effetto del primo </a:t>
            </a:r>
            <a:r>
              <a:rPr lang="it-IT" sz="2400" i="1"/>
              <a:t>artisan migrate</a:t>
            </a:r>
            <a:r>
              <a:rPr lang="it-IT" sz="2400"/>
              <a:t> </a:t>
            </a:r>
          </a:p>
          <a:p>
            <a:pPr marL="668338" lvl="1" indent="-268288"/>
            <a:r>
              <a:rPr lang="it-IT" sz="2400"/>
              <a:t>ci aspettiamo di trovare tabelle </a:t>
            </a:r>
            <a:r>
              <a:rPr lang="it-IT" sz="2400" i="1">
                <a:highlight>
                  <a:srgbClr val="00FFFF"/>
                </a:highlight>
              </a:rPr>
              <a:t>users</a:t>
            </a:r>
            <a:r>
              <a:rPr lang="it-IT" sz="2400"/>
              <a:t> e </a:t>
            </a:r>
            <a:r>
              <a:rPr lang="it-IT" sz="2400" i="1">
                <a:highlight>
                  <a:srgbClr val="00FF00"/>
                </a:highlight>
              </a:rPr>
              <a:t>password_resets</a:t>
            </a:r>
            <a:endParaRPr lang="it-IT" sz="2400">
              <a:highlight>
                <a:srgbClr val="00FF00"/>
              </a:highligh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83D44D8-929E-7E47-A950-817F890E9C48}"/>
              </a:ext>
            </a:extLst>
          </p:cNvPr>
          <p:cNvSpPr/>
          <p:nvPr/>
        </p:nvSpPr>
        <p:spPr>
          <a:xfrm>
            <a:off x="765581" y="3175993"/>
            <a:ext cx="7265611" cy="2031325"/>
          </a:xfrm>
          <a:prstGeom prst="rect">
            <a:avLst/>
          </a:prstGeom>
          <a:solidFill>
            <a:srgbClr val="E9EFF2"/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2014_10_12_000000_create_</a:t>
            </a:r>
            <a:r>
              <a:rPr lang="it-IT" sz="140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users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_table          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| 2014_10_12_100000_create_</a:t>
            </a:r>
            <a:r>
              <a:rPr lang="it-IT" sz="140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Ubuntu Mono" panose="020B0509030602030204" pitchFamily="49" charset="0"/>
              </a:rPr>
              <a:t>password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_resets_table | 1     |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Nothing to migrate.</a:t>
            </a:r>
          </a:p>
        </p:txBody>
      </p:sp>
    </p:spTree>
    <p:extLst>
      <p:ext uri="{BB962C8B-B14F-4D97-AF65-F5344CB8AC3E}">
        <p14:creationId xmlns:p14="http://schemas.microsoft.com/office/powerpoint/2010/main" val="2074825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FCC46-594A-41F4-BA7D-813905DB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6"/>
            <a:ext cx="8229600" cy="565142"/>
          </a:xfrm>
        </p:spPr>
        <p:txBody>
          <a:bodyPr>
            <a:normAutofit fontScale="90000"/>
          </a:bodyPr>
          <a:lstStyle/>
          <a:p>
            <a:r>
              <a:rPr lang="it-IT" dirty="0"/>
              <a:t>View/callback </a:t>
            </a:r>
            <a:r>
              <a:rPr lang="it-IT" i="1" dirty="0" err="1"/>
              <a:t>edit</a:t>
            </a:r>
            <a:r>
              <a:rPr lang="it-IT" i="1" dirty="0"/>
              <a:t> </a:t>
            </a:r>
            <a:r>
              <a:rPr lang="it-IT" dirty="0"/>
              <a:t>e tabella </a:t>
            </a:r>
            <a:r>
              <a:rPr lang="it-IT" i="1" dirty="0"/>
              <a:t>projects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27C334-5E9D-4677-9375-9942BCFF5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022" y="2736502"/>
            <a:ext cx="4324219" cy="1384995"/>
          </a:xfrm>
        </p:spPr>
        <p:txBody>
          <a:bodyPr>
            <a:normAutofit/>
          </a:bodyPr>
          <a:lstStyle/>
          <a:p>
            <a:pPr marL="268288" indent="-268288"/>
            <a:r>
              <a:rPr lang="it-IT" sz="2400" dirty="0"/>
              <a:t>Da un precedente esercizio, è già presente la tabella </a:t>
            </a:r>
            <a:r>
              <a:rPr lang="it-IT" sz="2400" i="1" dirty="0"/>
              <a:t>projects</a:t>
            </a:r>
            <a:r>
              <a:rPr lang="it-IT" sz="2400" dirty="0"/>
              <a:t>, lo si verifica via</a:t>
            </a:r>
            <a:r>
              <a:rPr lang="it-IT" sz="2400" i="1" dirty="0"/>
              <a:t> phpmyadmin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7285C0-3631-49CD-8198-FEA2F760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E18B2-4235-40A1-BC5C-9C00E2E5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F568C3-2F37-4A9B-9EF6-BCFF535B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60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29D00B1-2DFF-7C4B-AA08-DE68AEFB7786}"/>
              </a:ext>
            </a:extLst>
          </p:cNvPr>
          <p:cNvSpPr txBox="1">
            <a:spLocks/>
          </p:cNvSpPr>
          <p:nvPr/>
        </p:nvSpPr>
        <p:spPr>
          <a:xfrm>
            <a:off x="333022" y="5082631"/>
            <a:ext cx="5424598" cy="1384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Vediamo ora la risposta alla rotta </a:t>
            </a:r>
            <a:r>
              <a:rPr lang="it-IT" sz="2400" i="1" dirty="0"/>
              <a:t>HOST.../</a:t>
            </a:r>
            <a:r>
              <a:rPr lang="it-IT" sz="2400" dirty="0"/>
              <a:t> </a:t>
            </a:r>
            <a:r>
              <a:rPr lang="it-IT" sz="2400" i="1" dirty="0"/>
              <a:t>projects/2/edit</a:t>
            </a:r>
            <a:endParaRPr lang="it-IT" sz="2400" dirty="0"/>
          </a:p>
          <a:p>
            <a:r>
              <a:rPr lang="it-IT" sz="2400" dirty="0"/>
              <a:t>incompleta (manca il form), perché sono ancora incompleti la view </a:t>
            </a:r>
            <a:r>
              <a:rPr lang="it-IT" sz="2400" i="1" dirty="0"/>
              <a:t>edit</a:t>
            </a:r>
            <a:r>
              <a:rPr lang="it-IT" sz="2400" dirty="0"/>
              <a:t> e il callback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19F0B0-1150-7943-A827-FA81E19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33" y="2837990"/>
            <a:ext cx="4056336" cy="2066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D490194-B9F0-5A4B-8FF6-3F741DCE5052}"/>
              </a:ext>
            </a:extLst>
          </p:cNvPr>
          <p:cNvSpPr/>
          <p:nvPr/>
        </p:nvSpPr>
        <p:spPr>
          <a:xfrm>
            <a:off x="333022" y="890794"/>
            <a:ext cx="542459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    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  <a:cs typeface="Times New Roman" panose="02020603050405020304" pitchFamily="18" charset="0"/>
              </a:rPr>
              <a:t>HOST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/project/1/edit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                          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dovrebbe mostrare record 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1</a:t>
            </a:r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</a:rPr>
              <a:t>   </a:t>
            </a:r>
            <a:r>
              <a:rPr lang="it-IT" sz="1400">
                <a:solidFill>
                  <a:srgbClr val="996633"/>
                </a:solidFill>
                <a:latin typeface="Ubuntu Mono" panose="020B0509030602030204" pitchFamily="49" charset="0"/>
              </a:rPr>
              <a:t>$project</a:t>
            </a:r>
            <a:r>
              <a:rPr lang="it-IT" sz="1400"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333333"/>
                </a:solidFill>
                <a:latin typeface="Ubuntu Mono" panose="020B0509030602030204" pitchFamily="49" charset="0"/>
              </a:rPr>
              <a:t>=</a:t>
            </a:r>
            <a:r>
              <a:rPr lang="it-IT" sz="1400">
                <a:latin typeface="Ubuntu Mono" panose="020B0509030602030204" pitchFamily="49" charset="0"/>
              </a:rPr>
              <a:t> Project</a:t>
            </a:r>
            <a:r>
              <a:rPr lang="it-IT" sz="1400">
                <a:solidFill>
                  <a:srgbClr val="333333"/>
                </a:solidFill>
                <a:latin typeface="Ubuntu Mono" panose="020B0509030602030204" pitchFamily="49" charset="0"/>
              </a:rPr>
              <a:t>::</a:t>
            </a:r>
            <a:r>
              <a:rPr lang="it-IT" sz="1400">
                <a:solidFill>
                  <a:srgbClr val="0000CC"/>
                </a:solidFill>
                <a:latin typeface="Ubuntu Mono" panose="020B0509030602030204" pitchFamily="49" charset="0"/>
              </a:rPr>
              <a:t>find</a:t>
            </a:r>
            <a:r>
              <a:rPr lang="it-IT" sz="1400"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latin typeface="Ubuntu Mono" panose="020B0509030602030204" pitchFamily="49" charset="0"/>
              </a:rPr>
              <a:t>1</a:t>
            </a:r>
            <a:r>
              <a:rPr lang="it-IT" sz="1400">
                <a:latin typeface="Ubuntu Mono" panose="020B0509030602030204" pitchFamily="49" charset="0"/>
              </a:rPr>
              <a:t>);  </a:t>
            </a:r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</a:rPr>
              <a:t>// 1</a:t>
            </a:r>
            <a:r>
              <a:rPr lang="it-IT" sz="140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 parametrizzato </a:t>
            </a:r>
            <a:endParaRPr lang="it-IT" sz="1400">
              <a:latin typeface="Ubuntu Mono" panose="020B0509030602030204" pitchFamily="49" charset="0"/>
            </a:endParaRPr>
          </a:p>
          <a:p>
            <a:r>
              <a:rPr lang="it-IT" sz="1400">
                <a:latin typeface="Ubuntu Mono" panose="020B0509030602030204" pitchFamily="49" charset="0"/>
              </a:rPr>
              <a:t>   </a:t>
            </a:r>
            <a:r>
              <a:rPr lang="it-IT" sz="1400" b="1">
                <a:solidFill>
                  <a:srgbClr val="008800"/>
                </a:solidFill>
                <a:latin typeface="Ubuntu Mono" panose="020B0509030602030204" pitchFamily="49" charset="0"/>
              </a:rPr>
              <a:t>return</a:t>
            </a:r>
            <a:r>
              <a:rPr lang="it-IT" sz="1400">
                <a:latin typeface="Ubuntu Mono" panose="020B0509030602030204" pitchFamily="49" charset="0"/>
              </a:rPr>
              <a:t> view('projects.edit'); </a:t>
            </a:r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 un abbozzo: la view</a:t>
            </a:r>
            <a:endParaRPr lang="it-IT" sz="1400"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                                </a:t>
            </a:r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dovrà dipendere da </a:t>
            </a:r>
            <a:r>
              <a:rPr lang="it-IT" sz="1400" i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$project</a:t>
            </a:r>
            <a:endParaRPr lang="it-IT" sz="1400">
              <a:effectLst/>
              <a:latin typeface="Ubuntu Mono" panose="020B0509030602030204" pitchFamily="49" charset="0"/>
            </a:endParaRPr>
          </a:p>
          <a:p>
            <a:endParaRPr lang="it-IT" sz="1400"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400" i="1">
                <a:solidFill>
                  <a:srgbClr val="00B0F0"/>
                </a:solidFill>
                <a:latin typeface="Ubuntu Mono" panose="020B0509030602030204" pitchFamily="49" charset="0"/>
              </a:rPr>
              <a:t>ProjectsController.php</a:t>
            </a:r>
            <a:endParaRPr lang="it-IT" sz="1400">
              <a:solidFill>
                <a:srgbClr val="00B0F0"/>
              </a:solidFill>
              <a:latin typeface="Ubuntu Mono" panose="020B0509030602030204" pitchFamily="49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5E6B434-8B16-0E4C-AAF7-A87ACA967E20}"/>
              </a:ext>
            </a:extLst>
          </p:cNvPr>
          <p:cNvSpPr/>
          <p:nvPr/>
        </p:nvSpPr>
        <p:spPr>
          <a:xfrm>
            <a:off x="5949425" y="890794"/>
            <a:ext cx="3016344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rgbClr val="008800"/>
                </a:solidFill>
                <a:latin typeface="Ubuntu Mono" panose="020B0509030602030204" pitchFamily="49" charset="0"/>
              </a:rPr>
              <a:t>@extends</a:t>
            </a:r>
            <a:r>
              <a:rPr lang="it-IT" sz="1400">
                <a:effectLst/>
                <a:latin typeface="Ubuntu Mono" panose="020B0509030602030204" pitchFamily="49" charset="0"/>
              </a:rPr>
              <a:t>('layout')</a:t>
            </a:r>
          </a:p>
          <a:p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 b="1">
                <a:solidFill>
                  <a:srgbClr val="008800"/>
                </a:solidFill>
                <a:latin typeface="Ubuntu Mono" panose="020B0509030602030204" pitchFamily="49" charset="0"/>
              </a:rPr>
              <a:t>@section</a:t>
            </a:r>
            <a:r>
              <a:rPr lang="it-IT" sz="1400">
                <a:effectLst/>
                <a:latin typeface="Ubuntu Mono" panose="020B0509030602030204" pitchFamily="49" charset="0"/>
              </a:rPr>
              <a:t>('content')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 </a:t>
            </a:r>
            <a:r>
              <a:rPr lang="it-IT" sz="1400">
                <a:solidFill>
                  <a:schemeClr val="accent4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&lt;h1&gt;</a:t>
            </a:r>
            <a:r>
              <a:rPr lang="it-IT" sz="1400">
                <a:effectLst/>
                <a:latin typeface="Ubuntu Mono" panose="020B0509030602030204" pitchFamily="49" charset="0"/>
              </a:rPr>
              <a:t>Edit Project</a:t>
            </a:r>
            <a:r>
              <a:rPr lang="it-IT" sz="1400">
                <a:solidFill>
                  <a:schemeClr val="accent4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&lt;/h1&gt;</a:t>
            </a:r>
          </a:p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    {{-- </a:t>
            </a:r>
            <a:r>
              <a:rPr lang="it-IT" sz="1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MANCA IL FORM!</a:t>
            </a:r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 --}}</a:t>
            </a:r>
            <a:endParaRPr lang="it-IT" sz="1400">
              <a:solidFill>
                <a:schemeClr val="accent4">
                  <a:lumMod val="75000"/>
                </a:schemeClr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 b="1">
                <a:solidFill>
                  <a:srgbClr val="008800"/>
                </a:solidFill>
                <a:latin typeface="Ubuntu Mono" panose="020B0509030602030204" pitchFamily="49" charset="0"/>
              </a:rPr>
              <a:t>@endsection</a:t>
            </a:r>
          </a:p>
          <a:p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{{--</a:t>
            </a:r>
            <a:r>
              <a:rPr lang="it-IT" sz="1400" i="1">
                <a:solidFill>
                  <a:srgbClr val="00B0F0"/>
                </a:solidFill>
                <a:latin typeface="Ubuntu Mono" panose="020B0509030602030204" pitchFamily="49" charset="0"/>
              </a:rPr>
              <a:t>projects/edit.blade.php</a:t>
            </a:r>
            <a:r>
              <a:rPr lang="it-IT" sz="1400">
                <a:solidFill>
                  <a:srgbClr val="00B0F0"/>
                </a:solidFill>
                <a:latin typeface="Ubuntu Mono" panose="020B0509030602030204" pitchFamily="49" charset="0"/>
              </a:rPr>
              <a:t>--}}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176EFDD-BF3C-5D46-8910-DB311BF8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7" y="5157936"/>
            <a:ext cx="2713172" cy="785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7550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44A314-DAF8-4678-81D2-0B1B9060A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263" y="1067291"/>
            <a:ext cx="6316691" cy="535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Torniamo al controller, </a:t>
            </a:r>
            <a:br>
              <a:rPr lang="it-IT" sz="2400" dirty="0"/>
            </a:br>
            <a:r>
              <a:rPr lang="it-IT" sz="2400" dirty="0" err="1"/>
              <a:t>callback</a:t>
            </a:r>
            <a:r>
              <a:rPr lang="it-IT" sz="2400" dirty="0"/>
              <a:t> </a:t>
            </a:r>
            <a:r>
              <a:rPr lang="it-IT" sz="2400" i="1" dirty="0" err="1"/>
              <a:t>edit</a:t>
            </a:r>
            <a:r>
              <a:rPr lang="it-IT" sz="2400" i="1" dirty="0"/>
              <a:t>()</a:t>
            </a:r>
            <a:r>
              <a:rPr lang="it-IT" sz="2400" dirty="0"/>
              <a:t>, </a:t>
            </a:r>
            <a:br>
              <a:rPr lang="it-IT" sz="2400" dirty="0"/>
            </a:br>
            <a:r>
              <a:rPr lang="it-IT" sz="2400" dirty="0"/>
              <a:t>bypassiamo la view e </a:t>
            </a:r>
            <a:br>
              <a:rPr lang="it-IT" sz="2400" dirty="0"/>
            </a:br>
            <a:r>
              <a:rPr lang="it-IT" sz="2400" dirty="0"/>
              <a:t>il </a:t>
            </a:r>
            <a:r>
              <a:rPr lang="it-IT" sz="2400" i="1" dirty="0"/>
              <a:t>find()</a:t>
            </a:r>
            <a:r>
              <a:rPr lang="it-IT" sz="2400" dirty="0"/>
              <a:t>, aggiungiamo un </a:t>
            </a:r>
            <a:br>
              <a:rPr lang="it-IT" sz="2400" dirty="0"/>
            </a:br>
            <a:r>
              <a:rPr lang="it-IT" sz="2400" dirty="0"/>
              <a:t>parametro </a:t>
            </a:r>
            <a:r>
              <a:rPr lang="it-IT" sz="2400" i="1" dirty="0"/>
              <a:t>$id</a:t>
            </a:r>
            <a:r>
              <a:rPr lang="it-IT" sz="2400" dirty="0"/>
              <a:t> e proviamo a restituirlo...</a:t>
            </a:r>
          </a:p>
          <a:p>
            <a:pPr marL="0" indent="0">
              <a:buNone/>
            </a:pPr>
            <a:r>
              <a:rPr lang="it-IT" sz="2400" dirty="0"/>
              <a:t>A </a:t>
            </a:r>
            <a:r>
              <a:rPr lang="it-IT" sz="2400" dirty="0" err="1"/>
              <a:t>run</a:t>
            </a:r>
            <a:r>
              <a:rPr lang="it-IT" sz="2400" dirty="0"/>
              <a:t>-time, il parametro prende il valore </a:t>
            </a:r>
            <a:br>
              <a:rPr lang="it-IT" sz="2400" dirty="0"/>
            </a:br>
            <a:r>
              <a:rPr lang="it-IT" sz="2400" dirty="0"/>
              <a:t>dalla URL! </a:t>
            </a:r>
            <a:br>
              <a:rPr lang="it-IT" sz="2400" dirty="0"/>
            </a:br>
            <a:r>
              <a:rPr lang="it-IT" sz="2400" dirty="0"/>
              <a:t>E questo semplice </a:t>
            </a:r>
            <a:r>
              <a:rPr lang="it-IT" sz="2400" dirty="0" err="1"/>
              <a:t>callback</a:t>
            </a:r>
            <a:r>
              <a:rPr lang="it-IT" sz="2400" dirty="0"/>
              <a:t> lo restituisce.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it-IT" sz="2400" dirty="0"/>
              <a:t>Ora complichiamo il callback: cerchiamo </a:t>
            </a:r>
            <a:br>
              <a:rPr lang="it-IT" sz="2400" dirty="0"/>
            </a:br>
            <a:r>
              <a:rPr lang="it-IT" sz="2400" dirty="0"/>
              <a:t>(con </a:t>
            </a:r>
            <a:r>
              <a:rPr lang="it-IT" sz="2400" i="1" dirty="0"/>
              <a:t>find($id) </a:t>
            </a:r>
            <a:r>
              <a:rPr lang="it-IT" sz="2400" dirty="0"/>
              <a:t>) nel DB </a:t>
            </a:r>
            <a:br>
              <a:rPr lang="it-IT" sz="2400" dirty="0"/>
            </a:br>
            <a:r>
              <a:rPr lang="it-IT" sz="2400" dirty="0"/>
              <a:t>l'active record con </a:t>
            </a:r>
            <a:br>
              <a:rPr lang="it-IT" sz="2400" dirty="0"/>
            </a:br>
            <a:r>
              <a:rPr lang="it-IT" sz="2400" dirty="0"/>
              <a:t>chiave </a:t>
            </a:r>
            <a:r>
              <a:rPr lang="it-IT" sz="2400" i="1" dirty="0"/>
              <a:t>$id</a:t>
            </a:r>
            <a:r>
              <a:rPr lang="it-IT" sz="2400" dirty="0"/>
              <a:t> e lo</a:t>
            </a:r>
            <a:br>
              <a:rPr lang="it-IT" sz="2400" dirty="0"/>
            </a:br>
            <a:r>
              <a:rPr lang="it-IT" sz="2400" dirty="0"/>
              <a:t>restituiamo (in JSON):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1BBBD6-A193-432A-AB82-6CEF11FB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CD9915-A897-40D9-B22D-65872A91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74154B-0291-4802-8275-8AB3E406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61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5535804-39AD-421B-83B9-72D65C98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31" y="3329178"/>
            <a:ext cx="3076575" cy="6953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50AD588-4D81-BB4D-AEA1-660E9EA40CF2}"/>
              </a:ext>
            </a:extLst>
          </p:cNvPr>
          <p:cNvSpPr/>
          <p:nvPr/>
        </p:nvSpPr>
        <p:spPr>
          <a:xfrm>
            <a:off x="3672261" y="998111"/>
            <a:ext cx="5222745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 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300">
                <a:solidFill>
                  <a:srgbClr val="888888"/>
                </a:solidFill>
                <a:latin typeface="Ubuntu Mono" panose="020B0509030602030204" pitchFamily="49" charset="0"/>
                <a:cs typeface="Times New Roman" panose="02020603050405020304" pitchFamily="18" charset="0"/>
              </a:rPr>
              <a:t>HOST</a:t>
            </a:r>
            <a:r>
              <a:rPr lang="it-IT" sz="13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/project/1/edit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                         </a:t>
            </a:r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4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assegna </a:t>
            </a:r>
            <a:r>
              <a:rPr lang="it-IT" sz="13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1 (...)</a:t>
            </a:r>
            <a:r>
              <a:rPr lang="it-IT" sz="14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3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$id</a:t>
            </a:r>
            <a:endParaRPr lang="it-IT" sz="13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400"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effectLst/>
                <a:latin typeface="Ubuntu Mono" panose="020B0509030602030204" pitchFamily="49" charset="0"/>
              </a:rPr>
              <a:t>;</a:t>
            </a:r>
          </a:p>
          <a:p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$project = Project::find($id);</a:t>
            </a:r>
          </a:p>
          <a:p>
            <a:r>
              <a:rPr lang="it-IT" sz="14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return view('projects.edit'); 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9FE6C73-679F-094D-BBCE-701745C2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560"/>
            <a:ext cx="8229600" cy="565142"/>
          </a:xfrm>
        </p:spPr>
        <p:txBody>
          <a:bodyPr>
            <a:normAutofit fontScale="90000"/>
          </a:bodyPr>
          <a:lstStyle/>
          <a:p>
            <a:r>
              <a:rPr lang="it-IT" dirty="0"/>
              <a:t>Callback </a:t>
            </a:r>
            <a:r>
              <a:rPr lang="it-IT" i="1" dirty="0"/>
              <a:t>edit()</a:t>
            </a:r>
            <a:r>
              <a:rPr lang="it-IT" dirty="0"/>
              <a:t> con parametro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74BDC5A-9218-EE4F-8416-8731F3409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61"/>
          <a:stretch/>
        </p:blipFill>
        <p:spPr>
          <a:xfrm>
            <a:off x="3211933" y="4927873"/>
            <a:ext cx="3271948" cy="1521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1AA7B78-64E3-493F-82A5-15BBD75FA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94" y="2475142"/>
            <a:ext cx="2971800" cy="762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AAECD69-734B-A640-9A72-CA55B21E2D9E}"/>
              </a:ext>
            </a:extLst>
          </p:cNvPr>
          <p:cNvSpPr/>
          <p:nvPr/>
        </p:nvSpPr>
        <p:spPr>
          <a:xfrm>
            <a:off x="5761703" y="4384635"/>
            <a:ext cx="319003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400">
              <a:solidFill>
                <a:srgbClr val="888888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                        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400"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400">
                <a:effectLst/>
                <a:latin typeface="Ubuntu Mono" panose="020B0509030602030204" pitchFamily="49" charset="0"/>
              </a:rPr>
              <a:t> Project</a:t>
            </a:r>
            <a:r>
              <a:rPr lang="it-IT" sz="14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4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400"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400">
                <a:solidFill>
                  <a:srgbClr val="888888"/>
                </a:solidFill>
                <a:latin typeface="Ubuntu Mono" panose="020B0509030602030204" pitchFamily="49" charset="0"/>
              </a:rPr>
              <a:t>// return view('projects.edit');</a:t>
            </a:r>
            <a:endParaRPr lang="it-IT" sz="1400"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400"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400">
                <a:effectLst/>
                <a:latin typeface="Ubuntu Mono" panose="020B0509030602030204" pitchFamily="49" charset="0"/>
              </a:rPr>
              <a:t>;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29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1BBBD6-A193-432A-AB82-6CEF11FB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CD9915-A897-40D9-B22D-65872A91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74154B-0291-4802-8275-8AB3E406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62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D2C7032-DB6D-468D-9C52-6BF2E894480C}"/>
              </a:ext>
            </a:extLst>
          </p:cNvPr>
          <p:cNvSpPr txBox="1">
            <a:spLocks/>
          </p:cNvSpPr>
          <p:nvPr/>
        </p:nvSpPr>
        <p:spPr>
          <a:xfrm>
            <a:off x="235700" y="807490"/>
            <a:ext cx="4336299" cy="571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200" dirty="0"/>
              <a:t>Lo scopo per cui il callback pone in </a:t>
            </a:r>
            <a:r>
              <a:rPr lang="it-IT" sz="2200" i="1" dirty="0"/>
              <a:t>$project</a:t>
            </a:r>
            <a:r>
              <a:rPr lang="it-IT" sz="2200" dirty="0"/>
              <a:t> l'active record corrispondente nel DB all'</a:t>
            </a:r>
            <a:r>
              <a:rPr lang="it-IT" sz="2200" i="1" dirty="0"/>
              <a:t>id</a:t>
            </a:r>
            <a:r>
              <a:rPr lang="it-IT" sz="2200" dirty="0"/>
              <a:t> nella URL è di passarlo alla view (come </a:t>
            </a:r>
            <a:r>
              <a:rPr lang="it-IT" sz="2200" dirty="0">
                <a:highlight>
                  <a:srgbClr val="FFFF00"/>
                </a:highlight>
              </a:rPr>
              <a:t>parametro</a:t>
            </a:r>
            <a:r>
              <a:rPr lang="it-IT" sz="2200" dirty="0"/>
              <a:t> </a:t>
            </a:r>
            <a:r>
              <a:rPr lang="it-IT" sz="2200" i="1" dirty="0" err="1"/>
              <a:t>blade</a:t>
            </a:r>
            <a:r>
              <a:rPr lang="it-IT" sz="2200" dirty="0"/>
              <a:t>)</a:t>
            </a:r>
          </a:p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Nella view </a:t>
            </a:r>
            <a:r>
              <a:rPr lang="it-IT" sz="2200" i="1" dirty="0"/>
              <a:t>edit </a:t>
            </a:r>
            <a:r>
              <a:rPr lang="it-IT" sz="2200" dirty="0"/>
              <a:t>introduciamo un form che visualizzi titolo e descrizione del progetto:</a:t>
            </a:r>
          </a:p>
          <a:p>
            <a:pPr>
              <a:spcBef>
                <a:spcPts val="400"/>
              </a:spcBef>
            </a:pPr>
            <a:r>
              <a:rPr lang="it-IT" sz="2200" dirty="0"/>
              <a:t>l'HTML si può copiare dalla view </a:t>
            </a:r>
            <a:r>
              <a:rPr lang="it-IT" sz="2200" i="1" dirty="0"/>
              <a:t>create</a:t>
            </a:r>
            <a:r>
              <a:rPr lang="it-IT" sz="2200" dirty="0"/>
              <a:t>, con qualche aggiusta- mento (si ignori </a:t>
            </a:r>
            <a:r>
              <a:rPr lang="it-IT" sz="2200" i="1" dirty="0"/>
              <a:t>POST</a:t>
            </a:r>
            <a:r>
              <a:rPr lang="it-IT" sz="2200" dirty="0"/>
              <a:t> per ora)</a:t>
            </a:r>
          </a:p>
          <a:p>
            <a:pPr>
              <a:spcBef>
                <a:spcPts val="400"/>
              </a:spcBef>
            </a:pPr>
            <a:r>
              <a:rPr lang="it-IT" sz="2200" dirty="0"/>
              <a:t>i campi ora avranno per </a:t>
            </a:r>
            <a:r>
              <a:rPr lang="it-IT" sz="2200" dirty="0">
                <a:highlight>
                  <a:srgbClr val="00FFFF"/>
                </a:highlight>
              </a:rPr>
              <a:t>contenuto</a:t>
            </a:r>
            <a:r>
              <a:rPr lang="it-IT" sz="2200" dirty="0"/>
              <a:t> i valori del record </a:t>
            </a:r>
            <a:r>
              <a:rPr lang="it-IT" sz="2200" i="1" dirty="0"/>
              <a:t>$project</a:t>
            </a:r>
            <a:r>
              <a:rPr lang="it-IT" sz="2200" dirty="0"/>
              <a:t> passato dal callback</a:t>
            </a:r>
          </a:p>
          <a:p>
            <a:pPr>
              <a:spcBef>
                <a:spcPts val="400"/>
              </a:spcBef>
            </a:pPr>
            <a:r>
              <a:rPr lang="it-IT" sz="2200" dirty="0"/>
              <a:t>cioè i valori correnti da modificare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2127C918-8F3F-AA4B-9591-80AD525A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560"/>
            <a:ext cx="8229600" cy="565142"/>
          </a:xfrm>
        </p:spPr>
        <p:txBody>
          <a:bodyPr>
            <a:noAutofit/>
          </a:bodyPr>
          <a:lstStyle/>
          <a:p>
            <a:r>
              <a:rPr lang="it-IT" sz="3600" b="0" i="1" dirty="0"/>
              <a:t>edit()</a:t>
            </a:r>
            <a:r>
              <a:rPr lang="it-IT" sz="3600" b="0" dirty="0"/>
              <a:t>: parametro da URL a DB e view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FFE62CA-85E2-C14F-8168-899A38330692}"/>
              </a:ext>
            </a:extLst>
          </p:cNvPr>
          <p:cNvSpPr/>
          <p:nvPr/>
        </p:nvSpPr>
        <p:spPr>
          <a:xfrm>
            <a:off x="4571998" y="863496"/>
            <a:ext cx="349486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400">
              <a:solidFill>
                <a:srgbClr val="888888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 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400">
                <a:effectLst/>
                <a:latin typeface="Ubuntu Mono" panose="020B0509030602030204" pitchFamily="49" charset="0"/>
              </a:rPr>
              <a:t> </a:t>
            </a:r>
            <a:r>
              <a:rPr lang="it-IT" sz="14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400">
                <a:effectLst/>
                <a:latin typeface="Ubuntu Mono" panose="020B0509030602030204" pitchFamily="49" charset="0"/>
              </a:rPr>
              <a:t> Project</a:t>
            </a:r>
            <a:r>
              <a:rPr lang="it-IT" sz="14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4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400"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4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    </a:t>
            </a:r>
            <a:r>
              <a:rPr lang="it-IT" sz="14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400">
                <a:effectLst/>
                <a:latin typeface="Ubuntu Mono" panose="020B0509030602030204" pitchFamily="49" charset="0"/>
              </a:rPr>
              <a:t> view('projects.edit',</a:t>
            </a:r>
          </a:p>
          <a:p>
            <a:r>
              <a:rPr lang="it-IT" sz="1400">
                <a:solidFill>
                  <a:srgbClr val="007020"/>
                </a:solidFill>
                <a:latin typeface="Ubuntu Mono" panose="020B0509030602030204" pitchFamily="49" charset="0"/>
              </a:rPr>
              <a:t>                 </a:t>
            </a:r>
            <a:r>
              <a:rPr lang="it-IT" sz="14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400">
                <a:effectLst/>
                <a:latin typeface="Ubuntu Mono" panose="020B0509030602030204" pitchFamily="49" charset="0"/>
              </a:rPr>
              <a:t>(</a:t>
            </a:r>
            <a:r>
              <a:rPr lang="it-IT" sz="1400">
                <a:effectLst/>
                <a:highlight>
                  <a:srgbClr val="FFFF00"/>
                </a:highlight>
                <a:latin typeface="Ubuntu Mono" panose="020B0509030602030204" pitchFamily="49" charset="0"/>
              </a:rPr>
              <a:t>'project</a:t>
            </a:r>
            <a:r>
              <a:rPr lang="it-IT" sz="1400">
                <a:effectLst/>
                <a:latin typeface="Ubuntu Mono" panose="020B0509030602030204" pitchFamily="49" charset="0"/>
              </a:rPr>
              <a:t>'));</a:t>
            </a:r>
          </a:p>
          <a:p>
            <a:r>
              <a:rPr lang="it-IT" sz="14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23BA884-3C31-9543-BB62-99AAB6EE4BAA}"/>
              </a:ext>
            </a:extLst>
          </p:cNvPr>
          <p:cNvSpPr/>
          <p:nvPr/>
        </p:nvSpPr>
        <p:spPr>
          <a:xfrm>
            <a:off x="4571998" y="2423444"/>
            <a:ext cx="4494509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@extends('layout')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@section('content')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&gt;Edit Project&lt;/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method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"POST"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action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"/projects"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{{ csrf_field() }}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input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type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"text"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name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"title"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             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value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it-IT" sz="1200">
                <a:solidFill>
                  <a:srgbClr val="BA2121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{{$project-&gt;title}}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textarea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name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"description"</a:t>
            </a:r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BA2121"/>
                </a:solidFill>
                <a:latin typeface="Ubuntu Mono" panose="020B0509030602030204" pitchFamily="49" charset="0"/>
              </a:rPr>
              <a:t>            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r>
              <a:rPr lang="it-IT" sz="1200">
                <a:solidFill>
                  <a:srgbClr val="BA2121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{{$project-&gt;description}}</a:t>
            </a:r>
            <a:r>
              <a:rPr lang="it-IT" sz="1200">
                <a:effectLst/>
                <a:latin typeface="Ubuntu Mono" panose="020B0509030602030204" pitchFamily="49" charset="0"/>
              </a:rPr>
              <a:t>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textarea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type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"submit"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      Modifica progetto&lt;/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@endsection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{{-- </a:t>
            </a:r>
            <a:r>
              <a:rPr lang="it-IT" sz="1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 projects/edit.blade.php --}}</a:t>
            </a:r>
            <a:endParaRPr lang="it-IT" sz="1200" i="1">
              <a:solidFill>
                <a:srgbClr val="00B0F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87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1BBBD6-A193-432A-AB82-6CEF11FB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CD9915-A897-40D9-B22D-65872A91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74154B-0291-4802-8275-8AB3E406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63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D2C7032-DB6D-468D-9C52-6BF2E894480C}"/>
              </a:ext>
            </a:extLst>
          </p:cNvPr>
          <p:cNvSpPr txBox="1">
            <a:spLocks/>
          </p:cNvSpPr>
          <p:nvPr/>
        </p:nvSpPr>
        <p:spPr>
          <a:xfrm>
            <a:off x="170482" y="807490"/>
            <a:ext cx="5726624" cy="2113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Nella view per la URL ...</a:t>
            </a:r>
            <a:r>
              <a:rPr lang="it-IT" sz="2200" i="1" dirty="0"/>
              <a:t>/projects/2/edit</a:t>
            </a:r>
            <a:r>
              <a:rPr lang="it-IT" sz="2200" dirty="0"/>
              <a:t> si modifichi il campo </a:t>
            </a:r>
            <a:r>
              <a:rPr lang="it-IT" sz="2200" i="1" dirty="0"/>
              <a:t>description</a:t>
            </a:r>
          </a:p>
          <a:p>
            <a:pPr marL="222250" indent="-222250">
              <a:spcBef>
                <a:spcPts val="500"/>
              </a:spcBef>
            </a:pPr>
            <a:r>
              <a:rPr lang="it-IT" sz="2200" dirty="0"/>
              <a:t>ora un clic sul bottone </a:t>
            </a:r>
            <a:r>
              <a:rPr lang="it-IT" sz="2200" i="1" dirty="0"/>
              <a:t>"Modifica progetto"</a:t>
            </a:r>
            <a:r>
              <a:rPr lang="it-IT" sz="2200" dirty="0"/>
              <a:t> dovrebbe attivare la modifica sul DB</a:t>
            </a:r>
          </a:p>
          <a:p>
            <a:pPr marL="222250" indent="-222250">
              <a:spcBef>
                <a:spcPts val="500"/>
              </a:spcBef>
            </a:pPr>
            <a:r>
              <a:rPr lang="it-IT" sz="2200" dirty="0"/>
              <a:t>il meccanismo ci è suggerito da: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2127C918-8F3F-AA4B-9591-80AD525A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560"/>
            <a:ext cx="8229600" cy="565142"/>
          </a:xfrm>
        </p:spPr>
        <p:txBody>
          <a:bodyPr>
            <a:noAutofit/>
          </a:bodyPr>
          <a:lstStyle/>
          <a:p>
            <a:r>
              <a:rPr lang="it-IT" sz="3600" b="0" dirty="0"/>
              <a:t>view </a:t>
            </a:r>
            <a:r>
              <a:rPr lang="it-IT" sz="3600" b="0" i="1" dirty="0"/>
              <a:t>edit</a:t>
            </a:r>
            <a:r>
              <a:rPr lang="it-IT" sz="3600" b="0" dirty="0"/>
              <a:t> e messaggio HTTP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23BA884-3C31-9543-BB62-99AAB6EE4BAA}"/>
              </a:ext>
            </a:extLst>
          </p:cNvPr>
          <p:cNvSpPr/>
          <p:nvPr/>
        </p:nvSpPr>
        <p:spPr>
          <a:xfrm>
            <a:off x="5312695" y="4193793"/>
            <a:ext cx="3595605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@extends('layout')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@section('content')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&gt;Edit Project&lt;/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method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"PATCH"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 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action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"/projects/{{ $project-&gt;id }}"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{{ csrf_field() }}</a:t>
            </a:r>
          </a:p>
          <a:p>
            <a:r>
              <a:rPr lang="it-IT" sz="1200">
                <a:latin typeface="Ubuntu Mono" panose="020B0509030602030204" pitchFamily="49" charset="0"/>
              </a:rPr>
              <a:t>...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@endsection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{{-- </a:t>
            </a:r>
            <a:r>
              <a:rPr lang="it-IT" sz="1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projects/edit.blade.php --}}</a:t>
            </a:r>
            <a:endParaRPr lang="it-IT" sz="1200" i="1">
              <a:solidFill>
                <a:srgbClr val="00B0F0"/>
              </a:solidFill>
              <a:effectLst/>
              <a:latin typeface="Ubuntu Mono" panose="020B05090306020302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FF6488-2DB9-014F-9747-08E50DFB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46" y="807490"/>
            <a:ext cx="2933054" cy="17109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8EE8-ADB7-774B-9745-F9A47F7FF1B4}"/>
              </a:ext>
            </a:extLst>
          </p:cNvPr>
          <p:cNvSpPr/>
          <p:nvPr/>
        </p:nvSpPr>
        <p:spPr>
          <a:xfrm>
            <a:off x="457200" y="2723835"/>
            <a:ext cx="8229600" cy="1308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+-------+----------+--------------------------+----+-------------------------------------------------+------------+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Name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+-------+----------+--------------------------+----+-------------------------------------------------+------------+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| GET|HEAD | projects/{project}/edit} |    | App\Http\Controllers\ProjectsController@edit    | web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| PATCH    | projects/{project}}      |    | App\Http\Controllers\ProjectsController@update  | web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+-------+----------+--------------------------+----+-------------------------------------------------+------------+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CCEF2AC-6D1E-1449-9BC5-F0DAFEBEC9DF}"/>
              </a:ext>
            </a:extLst>
          </p:cNvPr>
          <p:cNvSpPr txBox="1">
            <a:spLocks/>
          </p:cNvSpPr>
          <p:nvPr/>
        </p:nvSpPr>
        <p:spPr>
          <a:xfrm>
            <a:off x="170482" y="4106318"/>
            <a:ext cx="5060196" cy="2113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Quindi nella view </a:t>
            </a:r>
            <a:r>
              <a:rPr lang="it-IT" sz="2200" i="1" dirty="0"/>
              <a:t>edit</a:t>
            </a:r>
            <a:r>
              <a:rPr lang="it-IT" sz="2200" dirty="0"/>
              <a:t> vanno modificati </a:t>
            </a:r>
            <a:r>
              <a:rPr lang="it-IT" sz="2200" i="1" dirty="0"/>
              <a:t>method</a:t>
            </a:r>
            <a:r>
              <a:rPr lang="it-IT" sz="2200" dirty="0"/>
              <a:t> e </a:t>
            </a:r>
            <a:r>
              <a:rPr lang="it-IT" sz="2200" i="1" dirty="0"/>
              <a:t>action</a:t>
            </a:r>
          </a:p>
          <a:p>
            <a:pPr marL="222250" indent="-222250">
              <a:spcBef>
                <a:spcPts val="400"/>
              </a:spcBef>
            </a:pPr>
            <a:r>
              <a:rPr lang="it-IT" sz="2200" dirty="0"/>
              <a:t>l'effetto si vedrà nel sorgente</a:t>
            </a:r>
          </a:p>
          <a:p>
            <a:pPr marL="222250" indent="-222250">
              <a:spcBef>
                <a:spcPts val="400"/>
              </a:spcBef>
            </a:pPr>
            <a:r>
              <a:rPr lang="it-IT" sz="2200" dirty="0"/>
              <a:t>... ma non è quello desiderato</a:t>
            </a:r>
          </a:p>
          <a:p>
            <a:pPr marL="222250" indent="-222250">
              <a:spcBef>
                <a:spcPts val="400"/>
              </a:spcBef>
            </a:pPr>
            <a:r>
              <a:rPr lang="it-IT" sz="2200" dirty="0"/>
              <a:t>si veda la prossima slide</a:t>
            </a:r>
          </a:p>
        </p:txBody>
      </p:sp>
    </p:spTree>
    <p:extLst>
      <p:ext uri="{BB962C8B-B14F-4D97-AF65-F5344CB8AC3E}">
        <p14:creationId xmlns:p14="http://schemas.microsoft.com/office/powerpoint/2010/main" val="2921791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F453F-1AAF-AF4D-88CD-2476C694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488539"/>
          </a:xfrm>
        </p:spPr>
        <p:txBody>
          <a:bodyPr>
            <a:normAutofit fontScale="90000"/>
          </a:bodyPr>
          <a:lstStyle/>
          <a:p>
            <a:r>
              <a:rPr lang="it-IT" sz="3200" b="0"/>
              <a:t>view edit: tentativo di update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CFDF16-4E5D-B14B-9135-626633BF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47193E-592B-F849-9091-7DA4561F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A0EF7C-149C-C746-9E95-9373EA2C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64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8970AD4-1692-3C41-A601-464E276A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0" y="698615"/>
            <a:ext cx="5880027" cy="31759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1C11852-8B5B-AE4B-902C-81DD99D44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2"/>
          <a:stretch/>
        </p:blipFill>
        <p:spPr>
          <a:xfrm>
            <a:off x="2418222" y="3022357"/>
            <a:ext cx="6439546" cy="10491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204E4BE-8C27-E14F-BD18-22025AE970E1}"/>
              </a:ext>
            </a:extLst>
          </p:cNvPr>
          <p:cNvSpPr txBox="1">
            <a:spLocks/>
          </p:cNvSpPr>
          <p:nvPr/>
        </p:nvSpPr>
        <p:spPr>
          <a:xfrm>
            <a:off x="6369804" y="698615"/>
            <a:ext cx="2316996" cy="2113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Due problemi</a:t>
            </a:r>
            <a:endParaRPr lang="it-IT" sz="2200" i="1" dirty="0"/>
          </a:p>
          <a:p>
            <a:pPr marL="222250" indent="-222250">
              <a:spcBef>
                <a:spcPts val="400"/>
              </a:spcBef>
            </a:pPr>
            <a:r>
              <a:rPr lang="it-IT" sz="2200" i="1" dirty="0"/>
              <a:t>PATCH</a:t>
            </a:r>
            <a:r>
              <a:rPr lang="it-IT" sz="2200" dirty="0"/>
              <a:t> ignorato</a:t>
            </a:r>
          </a:p>
          <a:p>
            <a:pPr marL="222250" indent="-222250">
              <a:spcBef>
                <a:spcPts val="400"/>
              </a:spcBef>
            </a:pPr>
            <a:r>
              <a:rPr lang="it-IT" sz="2200" dirty="0"/>
              <a:t>callback </a:t>
            </a:r>
            <a:r>
              <a:rPr lang="it-IT" sz="2200" i="1" dirty="0">
                <a:highlight>
                  <a:srgbClr val="FFFF00"/>
                </a:highlight>
              </a:rPr>
              <a:t>show()</a:t>
            </a:r>
            <a:r>
              <a:rPr lang="it-IT" sz="2200" dirty="0">
                <a:highlight>
                  <a:srgbClr val="FFFF00"/>
                </a:highlight>
              </a:rPr>
              <a:t> </a:t>
            </a:r>
            <a:r>
              <a:rPr lang="it-IT" sz="2200" dirty="0"/>
              <a:t>assente nel controller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3A770427-049C-204C-B049-20AF122714E2}"/>
              </a:ext>
            </a:extLst>
          </p:cNvPr>
          <p:cNvSpPr txBox="1">
            <a:spLocks/>
          </p:cNvSpPr>
          <p:nvPr/>
        </p:nvSpPr>
        <p:spPr>
          <a:xfrm>
            <a:off x="203658" y="4114808"/>
            <a:ext cx="8654110" cy="519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Ricordiamo ancora una volta le route, e precisamente: 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79A0DDF-6E4A-5C44-B78B-482968D61872}"/>
              </a:ext>
            </a:extLst>
          </p:cNvPr>
          <p:cNvSpPr/>
          <p:nvPr/>
        </p:nvSpPr>
        <p:spPr>
          <a:xfrm>
            <a:off x="286232" y="4539532"/>
            <a:ext cx="86824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projects/{project}/edit} |      | App\Http\Controllers\ProjectsController@edit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projects/{project}}      |      | App\Http\Controllers\ProjectsController@</a:t>
            </a:r>
            <a:r>
              <a:rPr lang="it-IT" sz="1100">
                <a:solidFill>
                  <a:srgbClr val="000000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show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App\Http\Controllers\ProjectsController@update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3883C0B-7B20-7245-9D01-4AEA291C3651}"/>
              </a:ext>
            </a:extLst>
          </p:cNvPr>
          <p:cNvSpPr txBox="1">
            <a:spLocks/>
          </p:cNvSpPr>
          <p:nvPr/>
        </p:nvSpPr>
        <p:spPr>
          <a:xfrm>
            <a:off x="203658" y="6032905"/>
            <a:ext cx="8654110" cy="519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Il browser ignora </a:t>
            </a:r>
            <a:r>
              <a:rPr lang="it-IT" sz="2200" i="1" dirty="0"/>
              <a:t>PATCH</a:t>
            </a:r>
            <a:r>
              <a:rPr lang="it-IT" sz="2200" dirty="0"/>
              <a:t> e, per default, invia </a:t>
            </a:r>
            <a:r>
              <a:rPr lang="it-IT" sz="2200" i="1" dirty="0"/>
              <a:t>GET</a:t>
            </a:r>
            <a:r>
              <a:rPr lang="it-IT" sz="2200" dirty="0"/>
              <a:t>; la app attiva </a:t>
            </a:r>
            <a:r>
              <a:rPr lang="it-IT" sz="2200" i="1" dirty="0"/>
              <a:t>show()</a:t>
            </a:r>
            <a:r>
              <a:rPr lang="it-IT" sz="2200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132282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AF453F-1AAF-AF4D-88CD-2476C694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488539"/>
          </a:xfrm>
        </p:spPr>
        <p:txBody>
          <a:bodyPr>
            <a:normAutofit fontScale="90000"/>
          </a:bodyPr>
          <a:lstStyle/>
          <a:p>
            <a:r>
              <a:rPr lang="it-IT" sz="3200" b="0"/>
              <a:t>Una rudimentale view per </a:t>
            </a:r>
            <a:r>
              <a:rPr lang="it-IT" sz="3200" b="0" i="1"/>
              <a:t>show()</a:t>
            </a:r>
            <a:endParaRPr lang="it-IT" sz="3200" b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CFDF16-4E5D-B14B-9135-626633BF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47193E-592B-F849-9091-7DA4561F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A0EF7C-149C-C746-9E95-9373EA2C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65</a:t>
            </a:fld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3A770427-049C-204C-B049-20AF122714E2}"/>
              </a:ext>
            </a:extLst>
          </p:cNvPr>
          <p:cNvSpPr txBox="1">
            <a:spLocks/>
          </p:cNvSpPr>
          <p:nvPr/>
        </p:nvSpPr>
        <p:spPr>
          <a:xfrm>
            <a:off x="3014703" y="2151355"/>
            <a:ext cx="5881324" cy="519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200" dirty="0"/>
              <a:t>Ecco l'effetto, prodotto dal nuovo callback </a:t>
            </a:r>
            <a:r>
              <a:rPr lang="it-IT" sz="2200" i="1" dirty="0"/>
              <a:t>show()</a:t>
            </a:r>
            <a:r>
              <a:rPr lang="it-IT" sz="2200" dirty="0"/>
              <a:t>: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3883C0B-7B20-7245-9D01-4AEA291C3651}"/>
              </a:ext>
            </a:extLst>
          </p:cNvPr>
          <p:cNvSpPr txBox="1">
            <a:spLocks/>
          </p:cNvSpPr>
          <p:nvPr/>
        </p:nvSpPr>
        <p:spPr>
          <a:xfrm>
            <a:off x="186479" y="3698276"/>
            <a:ext cx="4013561" cy="27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500"/>
              </a:spcBef>
              <a:buFont typeface="Arial"/>
              <a:buNone/>
            </a:pPr>
            <a:r>
              <a:rPr lang="it-IT" sz="2000" dirty="0"/>
              <a:t>Ma occorre inviare una </a:t>
            </a:r>
            <a:r>
              <a:rPr lang="it-IT" sz="2000" i="1" dirty="0"/>
              <a:t>PATCH</a:t>
            </a:r>
            <a:r>
              <a:rPr lang="it-IT" sz="2000" dirty="0"/>
              <a:t>:</a:t>
            </a:r>
          </a:p>
          <a:p>
            <a:pPr marL="222250" indent="-222250">
              <a:spcBef>
                <a:spcPts val="600"/>
              </a:spcBef>
            </a:pPr>
            <a:r>
              <a:rPr lang="it-IT" sz="2000" dirty="0"/>
              <a:t>si invia una comune </a:t>
            </a:r>
            <a:r>
              <a:rPr lang="it-IT" sz="2000" i="1" dirty="0"/>
              <a:t>POST</a:t>
            </a:r>
            <a:r>
              <a:rPr lang="it-IT" sz="2000" dirty="0"/>
              <a:t> con campo </a:t>
            </a:r>
            <a:r>
              <a:rPr lang="it-IT" sz="2000" i="1" dirty="0"/>
              <a:t>hidden</a:t>
            </a:r>
            <a:r>
              <a:rPr lang="it-IT" sz="2000" dirty="0"/>
              <a:t> e parametro di nome "</a:t>
            </a:r>
            <a:r>
              <a:rPr lang="it-IT" sz="2000" i="1" dirty="0"/>
              <a:t>_method"</a:t>
            </a:r>
            <a:r>
              <a:rPr lang="it-IT" sz="2000" dirty="0"/>
              <a:t> e valore "</a:t>
            </a:r>
            <a:r>
              <a:rPr lang="it-IT" sz="2000" i="1" dirty="0"/>
              <a:t>PATCH"</a:t>
            </a:r>
            <a:endParaRPr lang="it-IT" sz="2000" dirty="0"/>
          </a:p>
          <a:p>
            <a:pPr marL="222250" indent="-222250">
              <a:spcBef>
                <a:spcPts val="600"/>
              </a:spcBef>
            </a:pPr>
            <a:r>
              <a:rPr lang="it-IT" sz="2000" dirty="0"/>
              <a:t>all'uopo, si può anche usare un metodo PHP</a:t>
            </a:r>
          </a:p>
          <a:p>
            <a:pPr marL="222250" indent="-222250">
              <a:spcBef>
                <a:spcPts val="600"/>
              </a:spcBef>
            </a:pPr>
            <a:r>
              <a:rPr lang="it-IT" sz="2000" dirty="0"/>
              <a:t>l'app Laravel sa di dover reagire come per PATCH, cioè con </a:t>
            </a:r>
            <a:r>
              <a:rPr lang="it-IT" sz="2000" i="1" dirty="0"/>
              <a:t>update()</a:t>
            </a:r>
            <a:endParaRPr lang="it-IT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A18F50-0EE9-5149-8319-0B8F103B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98" y="751392"/>
            <a:ext cx="4212095" cy="12189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DC3FE2C-34D7-E74D-B8E2-AFD4855E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0" y="751392"/>
            <a:ext cx="2557004" cy="1659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24D223B-A71D-D549-8CB6-482794BA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15" y="2627988"/>
            <a:ext cx="7268705" cy="9238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412A27B-D379-4B4B-9FD9-C8CC527A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041" y="3852161"/>
            <a:ext cx="4757479" cy="2521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1284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A3E26-AC42-A842-8DB2-BC150FE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Il callback </a:t>
            </a:r>
            <a:r>
              <a:rPr lang="it-IT" i="1"/>
              <a:t>update()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7354C-E9F3-6949-A68A-DCC54A702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742" y="812502"/>
            <a:ext cx="4277530" cy="284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/>
              <a:t>Iniziamo con un semplice </a:t>
            </a:r>
            <a:r>
              <a:rPr lang="it-IT" sz="2200" i="1"/>
              <a:t>dump-and-die</a:t>
            </a:r>
            <a:r>
              <a:rPr lang="it-IT" sz="2200"/>
              <a:t>, cioè</a:t>
            </a:r>
            <a:r>
              <a:rPr lang="it-IT" sz="2200" i="1"/>
              <a:t> dd()</a:t>
            </a:r>
            <a:r>
              <a:rPr lang="it-IT" sz="2200"/>
              <a:t>, della </a:t>
            </a:r>
            <a:r>
              <a:rPr lang="it-IT" sz="2200" i="1"/>
              <a:t>request()</a:t>
            </a:r>
            <a:r>
              <a:rPr lang="it-IT" sz="2200"/>
              <a:t> che arriva al </a:t>
            </a:r>
            <a:r>
              <a:rPr lang="it-IT" sz="2200" i="1"/>
              <a:t>ProjectsController</a:t>
            </a:r>
            <a:endParaRPr lang="it-IT" sz="2200"/>
          </a:p>
          <a:p>
            <a:pPr marL="0" indent="0">
              <a:buNone/>
            </a:pPr>
            <a:r>
              <a:rPr lang="it-IT" sz="2200"/>
              <a:t>Come si vede, ora la richiesta è quella che serve.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it-IT" sz="2200"/>
              <a:t>Ora un </a:t>
            </a:r>
            <a:r>
              <a:rPr lang="it-IT" sz="2200" i="1"/>
              <a:t>update()</a:t>
            </a:r>
            <a:r>
              <a:rPr lang="it-IT" sz="2200"/>
              <a:t> che faccia il lavoro, attraverso il pattern </a:t>
            </a:r>
            <a:r>
              <a:rPr lang="it-IT" sz="2200" i="1"/>
              <a:t>active record</a:t>
            </a:r>
            <a:r>
              <a:rPr lang="it-IT" sz="220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D5CE15-53A4-6C43-BB4E-2DBA807C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384CDF-D5D1-9246-8A86-1AA95E9C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1570DC-777A-624B-A229-81F461D7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66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617073E-41D5-8E46-82E8-C46302BE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17" y="2147112"/>
            <a:ext cx="4104251" cy="1615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AC808F-57B5-084D-83FA-7CF15EF0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17" y="919075"/>
            <a:ext cx="4105428" cy="11267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8E5B193F-F2D8-0C42-9AF9-0353D8E20B35}"/>
              </a:ext>
            </a:extLst>
          </p:cNvPr>
          <p:cNvSpPr/>
          <p:nvPr/>
        </p:nvSpPr>
        <p:spPr>
          <a:xfrm>
            <a:off x="457200" y="3696290"/>
            <a:ext cx="396922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ProjectsController.php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r>
              <a:rPr lang="it-IT" sz="1200">
                <a:effectLst/>
                <a:latin typeface="Ubuntu Mono" panose="020B0509030602030204" pitchFamily="49" charset="0"/>
              </a:rPr>
              <a:t>   {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request('title');   </a:t>
            </a:r>
          </a:p>
          <a:p>
            <a:r>
              <a:rPr lang="it-IT" sz="1200">
                <a:solidFill>
                  <a:srgbClr val="996633"/>
                </a:solidFill>
                <a:latin typeface="Ubuntu Mono" panose="020B0509030602030204" pitchFamily="49" charset="0"/>
              </a:rPr>
              <a:t> 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333333"/>
                </a:solidFill>
                <a:latin typeface="Ubuntu Mono" panose="020B0509030602030204" pitchFamily="49" charset="0"/>
              </a:rPr>
              <a:t> </a:t>
            </a:r>
            <a:r>
              <a:rPr lang="it-IT" sz="1200">
                <a:effectLst/>
                <a:latin typeface="Ubuntu Mono" panose="020B0509030602030204" pitchFamily="49" charset="0"/>
              </a:rPr>
              <a:t>request('description');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save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redirect('/projects');     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743EBF9-BEC9-A94D-B632-73EA5BB85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17" y="3863988"/>
            <a:ext cx="1822099" cy="15866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904A4BB-C571-E54C-BB08-54DE52BE9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936" y="5684769"/>
            <a:ext cx="4492464" cy="6626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197D613A-846E-B747-8C00-8B714A01E106}"/>
              </a:ext>
            </a:extLst>
          </p:cNvPr>
          <p:cNvSpPr txBox="1">
            <a:spLocks/>
          </p:cNvSpPr>
          <p:nvPr/>
        </p:nvSpPr>
        <p:spPr>
          <a:xfrm>
            <a:off x="322152" y="5594013"/>
            <a:ext cx="4104276" cy="8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200"/>
              <a:t>L'effetto "persistente" si può verificare anche con </a:t>
            </a:r>
            <a:r>
              <a:rPr lang="it-IT" sz="2200" i="1"/>
              <a:t>phpmyadmin</a:t>
            </a:r>
            <a:r>
              <a:rPr lang="it-IT" sz="2200"/>
              <a:t>:</a:t>
            </a:r>
          </a:p>
          <a:p>
            <a:pPr marL="0" indent="0">
              <a:buFont typeface="Arial"/>
              <a:buNone/>
            </a:pP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1518584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209AA-753A-E844-B3C4-3C2DCFA2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Cancellazione: view e HTML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27FE3D-B16F-2E47-ABC6-67FF1AC91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676" y="2841596"/>
            <a:ext cx="8477091" cy="12565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400"/>
              <a:t>Si può gestire anche dalla view col form attivato da </a:t>
            </a:r>
            <a:r>
              <a:rPr lang="it-IT" sz="2400" i="1"/>
              <a:t>edit</a:t>
            </a:r>
            <a:r>
              <a:rPr lang="it-IT" sz="2400"/>
              <a:t>, introducendo un bottone che invii </a:t>
            </a:r>
            <a:r>
              <a:rPr lang="it-IT" sz="2400" i="1"/>
              <a:t>POST</a:t>
            </a:r>
            <a:r>
              <a:rPr lang="it-IT" sz="2400"/>
              <a:t> con un </a:t>
            </a:r>
            <a:r>
              <a:rPr lang="it-IT" sz="2400" i="1"/>
              <a:t>DELETE</a:t>
            </a:r>
            <a:r>
              <a:rPr lang="it-IT" sz="2400"/>
              <a:t> nascosto;</a:t>
            </a:r>
          </a:p>
          <a:p>
            <a:pPr marL="0" indent="0">
              <a:buNone/>
            </a:pPr>
            <a:r>
              <a:rPr lang="it-IT" sz="2400"/>
              <a:t>rispetto al codice per </a:t>
            </a:r>
            <a:r>
              <a:rPr lang="it-IT" sz="2400" i="1"/>
              <a:t>PATCH/update</a:t>
            </a:r>
            <a:r>
              <a:rPr lang="it-IT" sz="2400"/>
              <a:t>, usiamo </a:t>
            </a:r>
            <a:r>
              <a:rPr lang="it-IT" sz="2400" i="1"/>
              <a:t>helper</a:t>
            </a:r>
            <a:r>
              <a:rPr lang="it-IT" sz="2400"/>
              <a:t> blade più concisi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EC3D52-F8D7-8C46-904F-0979D006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94B4AE-6D43-5E41-99D9-31F863BC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56161B-B516-584D-A9ED-FC05C1FD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67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74F8537-5FAE-564D-8C8A-7CB6CCD583A7}"/>
              </a:ext>
            </a:extLst>
          </p:cNvPr>
          <p:cNvSpPr txBox="1">
            <a:spLocks/>
          </p:cNvSpPr>
          <p:nvPr/>
        </p:nvSpPr>
        <p:spPr>
          <a:xfrm>
            <a:off x="380677" y="810975"/>
            <a:ext cx="8623838" cy="467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400"/>
              <a:t>Ricordando ancora una volta le route: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B1849BE-1496-0A4C-9549-E15DB4599C4F}"/>
              </a:ext>
            </a:extLst>
          </p:cNvPr>
          <p:cNvSpPr/>
          <p:nvPr/>
        </p:nvSpPr>
        <p:spPr>
          <a:xfrm>
            <a:off x="380677" y="1282485"/>
            <a:ext cx="86824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projects/{project}/edit} |      | App\Http\Controllers\ProjectsController@edit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PATCH    | projects/{project}}      |      | App\Http\Controllers\ProjectsController@update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App\Http\Controllers\ProjectsController@destroy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2CEA63-A15D-C345-A469-57B7BC60805C}"/>
              </a:ext>
            </a:extLst>
          </p:cNvPr>
          <p:cNvSpPr/>
          <p:nvPr/>
        </p:nvSpPr>
        <p:spPr>
          <a:xfrm>
            <a:off x="716520" y="4053381"/>
            <a:ext cx="4330809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000">
                <a:effectLst/>
                <a:latin typeface="Ubuntu Mono" panose="020B0509030602030204" pitchFamily="49" charset="0"/>
              </a:rPr>
              <a:t>&gt;Edit Project&lt;/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   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method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"POST"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action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"/projects/{{ $project-&gt;id }}"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0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{{ csrf_field() }}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{{ method_field('PATCH') }}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        ...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  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000"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type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"submit"</a:t>
            </a:r>
            <a:r>
              <a:rPr lang="it-IT" sz="1000">
                <a:effectLst/>
                <a:latin typeface="Ubuntu Mono" panose="020B0509030602030204" pitchFamily="49" charset="0"/>
              </a:rPr>
              <a:t>&gt;Modifica progetto&lt;/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   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method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"POST"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action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"/projects/{{ $project-&gt;id }}"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0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@csrf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@method('DELETE')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    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latin typeface="Ubuntu Mono" panose="020B0509030602030204" pitchFamily="49" charset="0"/>
              </a:rPr>
              <a:t>          </a:t>
            </a:r>
            <a:r>
              <a:rPr lang="it-IT" sz="1000">
                <a:effectLst/>
                <a:latin typeface="Ubuntu Mono" panose="020B0509030602030204" pitchFamily="49" charset="0"/>
              </a:rPr>
              <a:t>&lt;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000">
                <a:effectLst/>
                <a:latin typeface="Ubuntu Mono" panose="020B0509030602030204" pitchFamily="49" charset="0"/>
              </a:rPr>
              <a:t> </a:t>
            </a:r>
            <a:r>
              <a:rPr lang="it-IT" sz="10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type</a:t>
            </a:r>
            <a:r>
              <a:rPr lang="it-IT" sz="10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0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"submit"</a:t>
            </a:r>
            <a:r>
              <a:rPr lang="it-IT" sz="1000">
                <a:effectLst/>
                <a:latin typeface="Ubuntu Mono" panose="020B0509030602030204" pitchFamily="49" charset="0"/>
              </a:rPr>
              <a:t>&gt;Cancella progetto&lt;/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button</a:t>
            </a:r>
            <a:r>
              <a:rPr lang="it-IT" sz="1000">
                <a:effectLst/>
                <a:latin typeface="Ubuntu Mono" panose="020B0509030602030204" pitchFamily="49" charset="0"/>
              </a:rPr>
              <a:t>&gt;&lt;/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 &lt;/</a:t>
            </a:r>
            <a:r>
              <a:rPr lang="it-IT" sz="10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form</a:t>
            </a:r>
            <a:r>
              <a:rPr lang="it-IT" sz="10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0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{{-- edit.blade.php --}}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E772C2E-C32D-8E4F-B535-6C31FACF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27" y="4053381"/>
            <a:ext cx="2339269" cy="23933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49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209AA-753A-E844-B3C4-3C2DCFA2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Cancellazione: callback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27FE3D-B16F-2E47-ABC6-67FF1AC91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678" y="2741456"/>
            <a:ext cx="5652576" cy="12028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400"/>
              <a:t>Ecco il callback e, sotto a destra, il suo effetto, al clic sul bottone "</a:t>
            </a:r>
            <a:r>
              <a:rPr lang="it-IT" sz="2400" i="1"/>
              <a:t>Cancella progetto</a:t>
            </a:r>
            <a:r>
              <a:rPr lang="it-IT" sz="2400"/>
              <a:t>" nella view </a:t>
            </a:r>
            <a:r>
              <a:rPr lang="it-IT" sz="2400" i="1"/>
              <a:t>edit</a:t>
            </a:r>
            <a:r>
              <a:rPr lang="it-IT" sz="2400"/>
              <a:t> con URL </a:t>
            </a:r>
            <a:r>
              <a:rPr lang="it-IT" sz="2400">
                <a:latin typeface="Arial Narrow" panose="020B0604020202020204" pitchFamily="34" charset="0"/>
                <a:cs typeface="Arial Narrow" panose="020B0604020202020204" pitchFamily="34" charset="0"/>
                <a:hlinkClick r:id="rId2"/>
              </a:rPr>
              <a:t>http://localhost:8000/projects/4/edit</a:t>
            </a:r>
            <a:endParaRPr lang="it-IT" sz="240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EC3D52-F8D7-8C46-904F-0979D006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94B4AE-6D43-5E41-99D9-31F863BC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56161B-B516-584D-A9ED-FC05C1FD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68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74F8537-5FAE-564D-8C8A-7CB6CCD583A7}"/>
              </a:ext>
            </a:extLst>
          </p:cNvPr>
          <p:cNvSpPr txBox="1">
            <a:spLocks/>
          </p:cNvSpPr>
          <p:nvPr/>
        </p:nvSpPr>
        <p:spPr>
          <a:xfrm>
            <a:off x="380677" y="810975"/>
            <a:ext cx="8623838" cy="467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200"/>
              <a:t>Ricordando ancora una volta le route: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B1849BE-1496-0A4C-9549-E15DB4599C4F}"/>
              </a:ext>
            </a:extLst>
          </p:cNvPr>
          <p:cNvSpPr/>
          <p:nvPr/>
        </p:nvSpPr>
        <p:spPr>
          <a:xfrm>
            <a:off x="380677" y="1282485"/>
            <a:ext cx="8682495" cy="1308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projects/{project}/edit} |      | App\Http\Controllers\ProjectsController@edit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DELETE   | projects/{project}}      |      | App\Http\Controllers\ProjectsController@destroy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41441B1-7BF8-3A47-9C83-EA68EB561181}"/>
              </a:ext>
            </a:extLst>
          </p:cNvPr>
          <p:cNvSpPr/>
          <p:nvPr/>
        </p:nvSpPr>
        <p:spPr>
          <a:xfrm>
            <a:off x="6033253" y="2741002"/>
            <a:ext cx="3029919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destroy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100">
                <a:effectLst/>
                <a:latin typeface="Ubuntu Mono" panose="020B0509030602030204" pitchFamily="49" charset="0"/>
              </a:rPr>
              <a:t>(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100">
                <a:effectLst/>
                <a:latin typeface="Ubuntu Mono" panose="020B0509030602030204" pitchFamily="49" charset="0"/>
              </a:rPr>
              <a:t>)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delete</a:t>
            </a:r>
            <a:r>
              <a:rPr lang="it-IT" sz="11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6358E1-7EB7-A141-81A8-129CA95B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7" y="4035690"/>
            <a:ext cx="1381381" cy="1142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5BD8BE1-40FC-F140-A6DA-BCACA50EA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6" y="5340693"/>
            <a:ext cx="4410021" cy="1146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DF6311A-9572-FB4E-AACD-63D6ED4E0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091" y="4035690"/>
            <a:ext cx="1381381" cy="1202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5E3EE25-E35C-0E4B-BB7C-1E4FA948A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972" y="5340693"/>
            <a:ext cx="4344543" cy="1142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6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56E79-8075-4168-92F8-B539992AF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354" y="906524"/>
            <a:ext cx="3904454" cy="5471337"/>
          </a:xfrm>
        </p:spPr>
        <p:txBody>
          <a:bodyPr>
            <a:normAutofit/>
          </a:bodyPr>
          <a:lstStyle/>
          <a:p>
            <a:pPr marL="314325" indent="-314325"/>
            <a:r>
              <a:rPr lang="it-IT" sz="2600" dirty="0"/>
              <a:t>Chiamate a </a:t>
            </a:r>
            <a:r>
              <a:rPr lang="it-IT" sz="2600" i="1" dirty="0" err="1"/>
              <a:t>find</a:t>
            </a:r>
            <a:r>
              <a:rPr lang="it-IT" sz="2600" i="1" dirty="0"/>
              <a:t>($id)</a:t>
            </a:r>
            <a:r>
              <a:rPr lang="it-IT" sz="2600" dirty="0"/>
              <a:t>, tipicamente dai </a:t>
            </a:r>
            <a:r>
              <a:rPr lang="it-IT" sz="2600" dirty="0" err="1"/>
              <a:t>callback</a:t>
            </a:r>
            <a:r>
              <a:rPr lang="it-IT" sz="2600" dirty="0"/>
              <a:t> di un controller, causano errori se non esiste un record con l'</a:t>
            </a:r>
            <a:r>
              <a:rPr lang="it-IT" sz="2600" i="1" dirty="0"/>
              <a:t>$id</a:t>
            </a:r>
            <a:r>
              <a:rPr lang="it-IT" sz="2600" dirty="0"/>
              <a:t> richiesto (cf. qui a destra in alto) </a:t>
            </a:r>
          </a:p>
          <a:p>
            <a:pPr marL="314325" indent="-314325">
              <a:spcBef>
                <a:spcPts val="2400"/>
              </a:spcBef>
            </a:pPr>
            <a:r>
              <a:rPr lang="it-IT" sz="2600" dirty="0"/>
              <a:t>Per evitarli, è meglio usare </a:t>
            </a:r>
            <a:r>
              <a:rPr lang="it-IT" sz="2600" i="1" dirty="0" err="1"/>
              <a:t>findOrFail</a:t>
            </a:r>
            <a:r>
              <a:rPr lang="it-IT" sz="2600" i="1" dirty="0"/>
              <a:t>($id)</a:t>
            </a:r>
            <a:r>
              <a:rPr lang="it-IT" sz="2600" dirty="0"/>
              <a:t>, come qui a destra in basso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996F30-78B6-49B7-8F81-8887F9C7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rPr lang="it-IT" smtClean="0"/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04863A-6807-4DB2-ACC7-0C905DC9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364086-A94B-42E4-9926-DFEC0F1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69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6A4D99F-06F4-8C4E-AF45-55EF7F97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714453"/>
          </a:xfrm>
        </p:spPr>
        <p:txBody>
          <a:bodyPr>
            <a:normAutofit/>
          </a:bodyPr>
          <a:lstStyle/>
          <a:p>
            <a:r>
              <a:rPr lang="it-IT" sz="3600" b="0"/>
              <a:t>Accesso a record inesistente: </a:t>
            </a:r>
            <a:r>
              <a:rPr lang="it-IT" sz="3600" b="0" i="1"/>
              <a:t>findOrFail()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388074A-808A-404C-9E9A-752ABA9CB845}"/>
              </a:ext>
            </a:extLst>
          </p:cNvPr>
          <p:cNvSpPr/>
          <p:nvPr/>
        </p:nvSpPr>
        <p:spPr>
          <a:xfrm>
            <a:off x="4231038" y="950466"/>
            <a:ext cx="469598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HOST/project/1/edit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{                        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mostra form per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 gener.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sz="1200">
                <a:solidFill>
                  <a:srgbClr val="996633"/>
                </a:solidFill>
                <a:latin typeface="Ubuntu Mono" panose="020B0509030602030204" pitchFamily="49" charset="0"/>
              </a:rPr>
              <a:t>  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 b="1">
                <a:solidFill>
                  <a:srgbClr val="008800"/>
                </a:solidFill>
                <a:latin typeface="Ubuntu Mono" panose="020B0509030602030204" pitchFamily="49" charset="0"/>
              </a:rPr>
              <a:t>  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view('projects.edit', </a:t>
            </a:r>
            <a:r>
              <a:rPr lang="it-IT" sz="12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2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4F8050-6CF8-9048-A916-A8E53377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38" y="2077477"/>
            <a:ext cx="4695986" cy="1298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4AB3FA9-B9FD-0441-83A8-2DB431262229}"/>
              </a:ext>
            </a:extLst>
          </p:cNvPr>
          <p:cNvSpPr/>
          <p:nvPr/>
        </p:nvSpPr>
        <p:spPr>
          <a:xfrm>
            <a:off x="4231038" y="3492321"/>
            <a:ext cx="469598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risponde a: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HOST/project/1/edit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{                        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mostra form per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1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 gener. </a:t>
            </a:r>
            <a:r>
              <a:rPr lang="it-IT" sz="12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88888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sz="1200">
                <a:solidFill>
                  <a:srgbClr val="996633"/>
                </a:solidFill>
                <a:latin typeface="Ubuntu Mono" panose="020B0509030602030204" pitchFamily="49" charset="0"/>
              </a:rPr>
              <a:t>  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findOrFail</a:t>
            </a:r>
            <a:r>
              <a:rPr lang="it-IT" sz="1200"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200" b="1">
                <a:solidFill>
                  <a:srgbClr val="008800"/>
                </a:solidFill>
                <a:latin typeface="Ubuntu Mono" panose="020B0509030602030204" pitchFamily="49" charset="0"/>
              </a:rPr>
              <a:t>  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view('projects.edit', </a:t>
            </a:r>
            <a:r>
              <a:rPr lang="it-IT" sz="12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2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0EAE457-8C7C-FB49-A725-E632E0EC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38" y="4636121"/>
            <a:ext cx="2554337" cy="1638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2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Dopo la prima migrazione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87C2-256B-594C-BB38-FFA32C2EC58B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7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36F198-517F-8744-9F0E-D4CC30BA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2" y="1649655"/>
            <a:ext cx="8156116" cy="29742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35E6E78-77BB-D94E-9EBA-723E01C79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08" y="4772092"/>
            <a:ext cx="8362850" cy="461198"/>
          </a:xfrm>
        </p:spPr>
        <p:txBody>
          <a:bodyPr>
            <a:normAutofit/>
          </a:bodyPr>
          <a:lstStyle/>
          <a:p>
            <a:r>
              <a:rPr lang="it-IT" sz="2400" i="1"/>
              <a:t>artisan migrate:rollback</a:t>
            </a:r>
            <a:r>
              <a:rPr lang="it-IT" sz="2400"/>
              <a:t> torna indietro di una migrazione</a:t>
            </a:r>
            <a:endParaRPr lang="it-IT" sz="2400" i="1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923D6D6-667C-0043-91C3-0A319328076E}"/>
              </a:ext>
            </a:extLst>
          </p:cNvPr>
          <p:cNvSpPr txBox="1">
            <a:spLocks/>
          </p:cNvSpPr>
          <p:nvPr/>
        </p:nvSpPr>
        <p:spPr>
          <a:xfrm>
            <a:off x="261808" y="1063309"/>
            <a:ext cx="8595960" cy="461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/>
              <a:t>L'effetto di </a:t>
            </a:r>
            <a:r>
              <a:rPr lang="it-IT" sz="2400" i="1"/>
              <a:t>artisan migrate</a:t>
            </a:r>
            <a:r>
              <a:rPr lang="it-IT" sz="2400"/>
              <a:t> lo si può osservare con </a:t>
            </a:r>
            <a:r>
              <a:rPr lang="it-IT" sz="2400" i="1"/>
              <a:t>phpmyadmin</a:t>
            </a:r>
            <a:r>
              <a:rPr lang="it-IT" sz="2400"/>
              <a:t>: 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34F43D-219A-1E47-A7D7-DC0949EBCD46}"/>
              </a:ext>
            </a:extLst>
          </p:cNvPr>
          <p:cNvSpPr/>
          <p:nvPr/>
        </p:nvSpPr>
        <p:spPr>
          <a:xfrm>
            <a:off x="708325" y="5222418"/>
            <a:ext cx="7941733" cy="1169551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migrate:rollback</a:t>
            </a: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Rolling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2014_10_12_100000_create_password_resets_table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Rolled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2014_10_12_100000_create_password_resets_table</a:t>
            </a:r>
          </a:p>
          <a:p>
            <a:r>
              <a:rPr lang="it-IT" sz="1400">
                <a:solidFill>
                  <a:srgbClr val="9FA01C"/>
                </a:solidFill>
                <a:effectLst/>
                <a:latin typeface="Ubuntu Mono" panose="020B0509030602030204" pitchFamily="49" charset="0"/>
              </a:rPr>
              <a:t>Rolling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2014_10_12_000000_create_users_table</a:t>
            </a:r>
          </a:p>
          <a:p>
            <a:r>
              <a:rPr lang="it-IT" sz="1400">
                <a:solidFill>
                  <a:srgbClr val="2FB41D"/>
                </a:solidFill>
                <a:effectLst/>
                <a:latin typeface="Ubuntu Mono" panose="020B0509030602030204" pitchFamily="49" charset="0"/>
              </a:rPr>
              <a:t>Rolled back: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 2014_10_12_000000_create_users_table</a:t>
            </a:r>
          </a:p>
        </p:txBody>
      </p:sp>
    </p:spTree>
    <p:extLst>
      <p:ext uri="{BB962C8B-B14F-4D97-AF65-F5344CB8AC3E}">
        <p14:creationId xmlns:p14="http://schemas.microsoft.com/office/powerpoint/2010/main" val="1165135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D060FD-351A-B247-A90B-15D935AA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96"/>
            <a:ext cx="8686800" cy="521180"/>
          </a:xfrm>
        </p:spPr>
        <p:txBody>
          <a:bodyPr>
            <a:normAutofit fontScale="90000"/>
          </a:bodyPr>
          <a:lstStyle/>
          <a:p>
            <a:r>
              <a:rPr lang="it-IT" sz="3400" b="0"/>
              <a:t>Route e Callback </a:t>
            </a:r>
            <a:r>
              <a:rPr lang="it-IT" sz="3400" b="0" i="1"/>
              <a:t>show()</a:t>
            </a:r>
            <a:r>
              <a:rPr lang="it-IT" sz="3400" b="0"/>
              <a:t>: accesso da </a:t>
            </a:r>
            <a:r>
              <a:rPr lang="it-IT" sz="3400" b="0" i="1"/>
              <a:t>index</a:t>
            </a:r>
            <a:endParaRPr lang="it-IT" sz="3400" b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0CACF3-5D4D-DC45-A6B2-7FB129D73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5981" y="850420"/>
            <a:ext cx="8229599" cy="521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Ripartiamo ancora dalle route, resta il callback </a:t>
            </a:r>
            <a:r>
              <a:rPr lang="it-IT" sz="2000" i="1"/>
              <a:t>show()</a:t>
            </a:r>
            <a:r>
              <a:rPr lang="it-IT" sz="200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86FEA5-314E-F14E-B967-BBE525F5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5AAEB9-FF5D-B345-8264-9C9CAC32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18D869-8AD9-264D-809C-731E450D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70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CFC160D-2616-AD4C-86F8-16CA23958783}"/>
              </a:ext>
            </a:extLst>
          </p:cNvPr>
          <p:cNvSpPr/>
          <p:nvPr/>
        </p:nvSpPr>
        <p:spPr>
          <a:xfrm>
            <a:off x="332457" y="1391672"/>
            <a:ext cx="8682495" cy="1308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prova_db 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php artisan route:list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Domain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Method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URI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Name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Action                                       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100">
                <a:solidFill>
                  <a:srgbClr val="2FB41D"/>
                </a:solidFill>
                <a:latin typeface="Ubuntu Mono" panose="020B0509030602030204" pitchFamily="49" charset="0"/>
              </a:rPr>
              <a:t> Middleware   </a:t>
            </a:r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1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                 |      | App\Http\Controllers\ProjectsController@index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|        | GET|HEAD | projects/{project}}      |      | App\Http\Controllers\ProjectsController@show    | web          |</a:t>
            </a:r>
          </a:p>
          <a:p>
            <a:r>
              <a:rPr lang="it-IT" sz="1100">
                <a:solidFill>
                  <a:srgbClr val="000000"/>
                </a:solidFill>
                <a:latin typeface="Ubuntu Mono" panose="020B0509030602030204" pitchFamily="49" charset="0"/>
              </a:rPr>
              <a:t>+--------+----------+--------------------------+------+-------------------------------------------------+--------------+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E8D481E-C571-FC42-BD7C-A892A5A1BECA}"/>
              </a:ext>
            </a:extLst>
          </p:cNvPr>
          <p:cNvSpPr txBox="1">
            <a:spLocks/>
          </p:cNvSpPr>
          <p:nvPr/>
        </p:nvSpPr>
        <p:spPr>
          <a:xfrm>
            <a:off x="185981" y="2719794"/>
            <a:ext cx="8828971" cy="709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Per comodità, rendiamo l'elenco di progetti restituito da </a:t>
            </a:r>
            <a:r>
              <a:rPr lang="it-IT" sz="2000" i="1"/>
              <a:t>/projects – index()</a:t>
            </a:r>
            <a:r>
              <a:rPr lang="it-IT" sz="2000"/>
              <a:t> cliccabile come link verso </a:t>
            </a:r>
            <a:r>
              <a:rPr lang="it-IT" sz="2000" i="1"/>
              <a:t>/projects/id</a:t>
            </a:r>
            <a:r>
              <a:rPr lang="it-IT" sz="2000"/>
              <a:t> – </a:t>
            </a:r>
            <a:r>
              <a:rPr lang="it-IT" sz="2000" i="1"/>
              <a:t>show(id)</a:t>
            </a:r>
            <a:r>
              <a:rPr lang="it-IT" sz="2000"/>
              <a:t> (con il codice evidenziato):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E1198B6-C588-8C47-AA1F-65E5B8B076ED}"/>
              </a:ext>
            </a:extLst>
          </p:cNvPr>
          <p:cNvSpPr/>
          <p:nvPr/>
        </p:nvSpPr>
        <p:spPr>
          <a:xfrm>
            <a:off x="332456" y="3452239"/>
            <a:ext cx="376684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i="1">
                <a:solidFill>
                  <a:srgbClr val="408080"/>
                </a:solidFill>
                <a:effectLst/>
                <a:latin typeface="Ubuntu Mono" panose="020B0509030602030204" pitchFamily="49" charset="0"/>
              </a:rPr>
              <a:t>&lt;!-- projects/index.blade.php --&gt;</a:t>
            </a:r>
            <a:endParaRPr lang="it-IT" sz="1200">
              <a:solidFill>
                <a:srgbClr val="408080"/>
              </a:solidFill>
              <a:effectLst/>
              <a:latin typeface="Ubuntu Mono" panose="020B0509030602030204" pitchFamily="49" charset="0"/>
            </a:endParaRP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BC7A00"/>
                </a:solidFill>
                <a:effectLst/>
                <a:latin typeface="Ubuntu Mono" panose="020B0509030602030204" pitchFamily="49" charset="0"/>
              </a:rPr>
              <a:t>&lt;!DOCTYPE html&gt;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head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head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 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&gt;Progetti&lt;/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h1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  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ul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     @foreach ($prog as $progetti)</a:t>
            </a:r>
          </a:p>
          <a:p>
            <a:r>
              <a:rPr lang="it-IT" sz="12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      &lt;</a:t>
            </a:r>
            <a:r>
              <a:rPr lang="it-IT" sz="1200" b="1">
                <a:solidFill>
                  <a:srgbClr val="008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li</a:t>
            </a:r>
            <a:r>
              <a:rPr lang="it-IT" sz="12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&gt; </a:t>
            </a:r>
            <a:r>
              <a:rPr lang="it-IT" sz="12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a</a:t>
            </a:r>
            <a:r>
              <a:rPr lang="it-IT" sz="12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href</a:t>
            </a:r>
            <a:r>
              <a:rPr lang="it-IT" sz="1200">
                <a:solidFill>
                  <a:srgbClr val="666666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"/projects/{{$prog-&gt;id}}"</a:t>
            </a:r>
            <a:r>
              <a:rPr lang="it-IT" sz="120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&gt; </a:t>
            </a:r>
            <a:endParaRPr lang="it-IT" sz="1200">
              <a:solidFill>
                <a:srgbClr val="BA2121"/>
              </a:solidFill>
              <a:effectLst/>
              <a:highlight>
                <a:srgbClr val="C0C0C0"/>
              </a:highlight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           {{$prog-&gt;id}}&lt;/</a:t>
            </a:r>
            <a:r>
              <a:rPr lang="it-IT" sz="1200" b="1">
                <a:solidFill>
                  <a:srgbClr val="008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a</a:t>
            </a:r>
            <a:r>
              <a:rPr lang="it-IT" sz="12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&gt;     &lt;/</a:t>
            </a:r>
            <a:r>
              <a:rPr lang="it-IT" sz="1200" b="1">
                <a:solidFill>
                  <a:srgbClr val="008000"/>
                </a:solidFill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li</a:t>
            </a:r>
            <a:r>
              <a:rPr lang="it-IT" sz="1200">
                <a:effectLst/>
                <a:highlight>
                  <a:srgbClr val="C0C0C0"/>
                </a:highlight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     @endforeach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ul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008000"/>
              </a:solidFill>
              <a:effectLst/>
              <a:latin typeface="Ubuntu Mono" panose="020B0509030602030204" pitchFamily="49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8A1C08D-5062-5B4F-9A98-E52941F8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578" y="3429000"/>
            <a:ext cx="2262697" cy="18343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2685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D060FD-351A-B247-A90B-15D935AA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96"/>
            <a:ext cx="8686800" cy="521180"/>
          </a:xfrm>
        </p:spPr>
        <p:txBody>
          <a:bodyPr>
            <a:normAutofit fontScale="90000"/>
          </a:bodyPr>
          <a:lstStyle/>
          <a:p>
            <a:r>
              <a:rPr lang="it-IT" sz="3400" b="0"/>
              <a:t>Callback </a:t>
            </a:r>
            <a:r>
              <a:rPr lang="it-IT" sz="3400" b="0" i="1"/>
              <a:t>show()</a:t>
            </a:r>
            <a:r>
              <a:rPr lang="it-IT" sz="3400" b="0"/>
              <a:t> e 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0CACF3-5D4D-DC45-A6B2-7FB129D73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231" y="818438"/>
            <a:ext cx="3929307" cy="190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Il codice di </a:t>
            </a:r>
            <a:r>
              <a:rPr lang="it-IT" sz="2000" i="1"/>
              <a:t>show($id)</a:t>
            </a:r>
            <a:r>
              <a:rPr lang="it-IT" sz="2000"/>
              <a:t> presuppone una view omologa alla quale si passa l'active record di chiave </a:t>
            </a:r>
            <a:r>
              <a:rPr lang="it-IT" sz="2000" i="1"/>
              <a:t>$id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it-IT" sz="2000"/>
              <a:t>La view (a dx) visualizza il record e ha un link per passare alla view </a:t>
            </a:r>
            <a:r>
              <a:rPr lang="it-IT" sz="2000" i="1"/>
              <a:t>edit</a:t>
            </a:r>
            <a:endParaRPr lang="it-IT" sz="200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86FEA5-314E-F14E-B967-BBE525F5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5AAEB9-FF5D-B345-8264-9C9CAC32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18D869-8AD9-264D-809C-731E450D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71</a:t>
            </a:fld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E8D481E-C571-FC42-BD7C-A892A5A1BECA}"/>
              </a:ext>
            </a:extLst>
          </p:cNvPr>
          <p:cNvSpPr txBox="1">
            <a:spLocks/>
          </p:cNvSpPr>
          <p:nvPr/>
        </p:nvSpPr>
        <p:spPr>
          <a:xfrm>
            <a:off x="227883" y="4285283"/>
            <a:ext cx="8552225" cy="1208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Font typeface="Arial"/>
              <a:buNone/>
            </a:pPr>
            <a:r>
              <a:rPr lang="it-IT" sz="1800"/>
              <a:t>Un esperimento interessante:</a:t>
            </a:r>
          </a:p>
          <a:p>
            <a:pPr>
              <a:spcBef>
                <a:spcPts val="100"/>
              </a:spcBef>
            </a:pPr>
            <a:r>
              <a:rPr lang="it-IT" sz="1800"/>
              <a:t>callback </a:t>
            </a:r>
            <a:r>
              <a:rPr lang="it-IT" sz="1800" i="1"/>
              <a:t>show($id)</a:t>
            </a:r>
            <a:r>
              <a:rPr lang="it-IT" sz="1800"/>
              <a:t> che, anziché passare alla view, restituisce l'active record</a:t>
            </a:r>
          </a:p>
          <a:p>
            <a:pPr>
              <a:spcBef>
                <a:spcPts val="100"/>
              </a:spcBef>
            </a:pPr>
            <a:r>
              <a:rPr lang="it-IT" sz="1800" i="1"/>
              <a:t>show(Project $project)</a:t>
            </a:r>
            <a:r>
              <a:rPr lang="it-IT" sz="1800"/>
              <a:t> che si limita a restituire </a:t>
            </a:r>
            <a:r>
              <a:rPr lang="it-IT" sz="1800" i="1"/>
              <a:t>$project</a:t>
            </a:r>
            <a:endParaRPr lang="it-IT" sz="1800"/>
          </a:p>
          <a:p>
            <a:pPr marL="0" indent="0">
              <a:spcBef>
                <a:spcPts val="100"/>
              </a:spcBef>
              <a:buNone/>
            </a:pPr>
            <a:r>
              <a:rPr lang="it-IT" sz="1800"/>
              <a:t>In entrambi i casi, il risultato è lo stesso (qui a dx)!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CEAA84A-F543-EE4B-9865-CCD9F71D5B88}"/>
              </a:ext>
            </a:extLst>
          </p:cNvPr>
          <p:cNvSpPr/>
          <p:nvPr/>
        </p:nvSpPr>
        <p:spPr>
          <a:xfrm>
            <a:off x="4343400" y="818439"/>
            <a:ext cx="4436708" cy="10926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3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  </a:t>
            </a:r>
            <a:r>
              <a:rPr lang="it-IT" sz="13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300">
                <a:effectLst/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300">
                <a:effectLst/>
                <a:latin typeface="Ubuntu Mono" panose="020B0509030602030204" pitchFamily="49" charset="0"/>
              </a:rPr>
              <a:t> Project</a:t>
            </a:r>
            <a:r>
              <a:rPr lang="it-IT" sz="13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3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300">
                <a:effectLst/>
                <a:latin typeface="Ubuntu Mono" panose="020B0509030602030204" pitchFamily="49" charset="0"/>
              </a:rPr>
              <a:t>(</a:t>
            </a:r>
            <a:r>
              <a:rPr lang="it-IT" sz="13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3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  </a:t>
            </a:r>
            <a:r>
              <a:rPr lang="it-IT" sz="13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300">
                <a:effectLst/>
                <a:latin typeface="Ubuntu Mono" panose="020B0509030602030204" pitchFamily="49" charset="0"/>
              </a:rPr>
              <a:t> view('projects.show', </a:t>
            </a:r>
            <a:r>
              <a:rPr lang="it-IT" sz="13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3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3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848EF57-7CBC-0148-AD84-DC8536821558}"/>
              </a:ext>
            </a:extLst>
          </p:cNvPr>
          <p:cNvSpPr/>
          <p:nvPr/>
        </p:nvSpPr>
        <p:spPr>
          <a:xfrm>
            <a:off x="4343401" y="2084797"/>
            <a:ext cx="4436708" cy="21307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@extends('layout')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@section('content')</a:t>
            </a:r>
          </a:p>
          <a:p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h2</a:t>
            </a:r>
            <a:r>
              <a:rPr lang="it-IT" sz="1200">
                <a:effectLst/>
                <a:latin typeface="Ubuntu Mono" panose="020B0509030602030204" pitchFamily="49" charset="0"/>
              </a:rPr>
              <a:t>&gt;Progetto: </a:t>
            </a:r>
            <a:r>
              <a:rPr lang="it-IT" sz="1200" b="1">
                <a:solidFill>
                  <a:srgbClr val="999999"/>
                </a:solidFill>
                <a:effectLst/>
                <a:latin typeface="Ubuntu Mono" panose="020B0509030602030204" pitchFamily="49" charset="0"/>
              </a:rPr>
              <a:t>&amp;ldquo;</a:t>
            </a:r>
            <a:r>
              <a:rPr lang="it-IT" sz="1200">
                <a:effectLst/>
                <a:latin typeface="Ubuntu Mono" panose="020B0509030602030204" pitchFamily="49" charset="0"/>
              </a:rPr>
              <a:t>{{$project-&gt;title}}</a:t>
            </a:r>
            <a:r>
              <a:rPr lang="it-IT" sz="1200" b="1">
                <a:solidFill>
                  <a:srgbClr val="999999"/>
                </a:solidFill>
                <a:effectLst/>
                <a:latin typeface="Ubuntu Mono" panose="020B0509030602030204" pitchFamily="49" charset="0"/>
              </a:rPr>
              <a:t>&amp;rdquo;</a:t>
            </a:r>
            <a:r>
              <a:rPr lang="it-IT" sz="1200">
                <a:effectLst/>
                <a:latin typeface="Ubuntu Mono" panose="020B0509030602030204" pitchFamily="49" charset="0"/>
              </a:rPr>
              <a:t>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h2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&gt;Descrizione:&lt;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{{$project-&gt;description}}&lt;/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p</a:t>
            </a:r>
            <a:r>
              <a:rPr lang="it-IT" sz="1200">
                <a:effectLst/>
                <a:latin typeface="Ubuntu Mono" panose="020B0509030602030204" pitchFamily="49" charset="0"/>
              </a:rPr>
              <a:t>&gt;&lt;/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div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a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7D9029"/>
                </a:solidFill>
                <a:effectLst/>
                <a:latin typeface="Ubuntu Mono" panose="020B0509030602030204" pitchFamily="49" charset="0"/>
              </a:rPr>
              <a:t>href</a:t>
            </a:r>
            <a:r>
              <a:rPr lang="it-IT" sz="1200">
                <a:solidFill>
                  <a:srgbClr val="666666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BA2121"/>
                </a:solidFill>
                <a:effectLst/>
                <a:latin typeface="Ubuntu Mono" panose="020B0509030602030204" pitchFamily="49" charset="0"/>
              </a:rPr>
              <a:t>"/projects/{{ $project-&gt;id }}/edit"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200">
              <a:solidFill>
                <a:srgbClr val="BA2121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Modifica questo progetto &lt;/</a:t>
            </a:r>
            <a:r>
              <a:rPr lang="it-IT" sz="1200" b="1">
                <a:solidFill>
                  <a:srgbClr val="008000"/>
                </a:solidFill>
                <a:effectLst/>
                <a:latin typeface="Ubuntu Mono" panose="020B0509030602030204" pitchFamily="49" charset="0"/>
              </a:rPr>
              <a:t>a</a:t>
            </a:r>
            <a:r>
              <a:rPr lang="it-IT" sz="1200"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it-IT" sz="1200">
                <a:solidFill>
                  <a:srgbClr val="7030A0"/>
                </a:solidFill>
                <a:effectLst/>
                <a:latin typeface="Ubuntu Mono" panose="020B0509030602030204" pitchFamily="49" charset="0"/>
              </a:rPr>
              <a:t>@endsection</a:t>
            </a: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{{-- file projects/show.blade.php --}}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D549DFE-9F0A-3940-90F8-9693D65C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93" y="2712408"/>
            <a:ext cx="2288367" cy="1472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CD59B6FA-A907-324C-8A6C-9A85745C5FF1}"/>
              </a:ext>
            </a:extLst>
          </p:cNvPr>
          <p:cNvSpPr/>
          <p:nvPr/>
        </p:nvSpPr>
        <p:spPr>
          <a:xfrm>
            <a:off x="464631" y="5563894"/>
            <a:ext cx="2518793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r>
              <a:rPr lang="it-IT" sz="1100">
                <a:solidFill>
                  <a:srgbClr val="008800"/>
                </a:solidFill>
                <a:latin typeface="Ubuntu Mono" panose="020B0509030602030204" pitchFamily="49" charset="0"/>
              </a:rPr>
              <a:t> </a:t>
            </a:r>
            <a:r>
              <a:rPr lang="it-IT" sz="11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find</a:t>
            </a:r>
            <a:r>
              <a:rPr lang="it-IT" sz="1100">
                <a:effectLst/>
                <a:latin typeface="Ubuntu Mono" panose="020B0509030602030204" pitchFamily="49" charset="0"/>
              </a:rPr>
              <a:t>(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100">
                <a:effectLst/>
                <a:latin typeface="Ubuntu Mono" panose="020B0509030602030204" pitchFamily="49" charset="0"/>
              </a:rPr>
              <a:t>);</a:t>
            </a:r>
          </a:p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  return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363BF01-BA4D-5D4E-AD9D-F6E97D69E551}"/>
              </a:ext>
            </a:extLst>
          </p:cNvPr>
          <p:cNvSpPr/>
          <p:nvPr/>
        </p:nvSpPr>
        <p:spPr>
          <a:xfrm>
            <a:off x="3134028" y="5578582"/>
            <a:ext cx="28956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(Project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r>
              <a:rPr lang="it-IT" sz="1100">
                <a:solidFill>
                  <a:srgbClr val="008800"/>
                </a:solidFill>
                <a:latin typeface="Ubuntu Mono" panose="020B0509030602030204" pitchFamily="49" charset="0"/>
              </a:rPr>
              <a:t> 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   return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B6CB2D-77F0-D541-9015-C09B909D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11" y="5207467"/>
            <a:ext cx="2727701" cy="11468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9926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1EB9A-7998-0A4C-94A3-239D76AE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896"/>
            <a:ext cx="8229600" cy="573780"/>
          </a:xfrm>
        </p:spPr>
        <p:txBody>
          <a:bodyPr>
            <a:normAutofit fontScale="90000"/>
          </a:bodyPr>
          <a:lstStyle/>
          <a:p>
            <a:r>
              <a:rPr lang="it-IT" sz="3600" b="0"/>
              <a:t>Model binding nei callback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947106-DA07-294C-B7FC-2F3D9F43C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808" y="794984"/>
            <a:ext cx="5061859" cy="57530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200" i="1"/>
              <a:t>"Model binding"</a:t>
            </a:r>
            <a:r>
              <a:rPr lang="it-IT" sz="2200"/>
              <a:t> significa che Laravel consente, per una data risorsa/modello, di:</a:t>
            </a:r>
          </a:p>
          <a:p>
            <a:pPr marL="222250" indent="-222250"/>
            <a:r>
              <a:rPr lang="it-IT" sz="2200"/>
              <a:t>gestire rotte che contengono </a:t>
            </a:r>
            <a:r>
              <a:rPr lang="it-IT" sz="2200" i="1"/>
              <a:t>id</a:t>
            </a:r>
            <a:r>
              <a:rPr lang="it-IT" sz="2200"/>
              <a:t> numerico</a:t>
            </a:r>
          </a:p>
          <a:p>
            <a:pPr marL="222250" indent="-222250"/>
            <a:r>
              <a:rPr lang="it-IT" sz="2200"/>
              <a:t>dare al callback un parametro che ha come tipo la classe del modello</a:t>
            </a:r>
          </a:p>
          <a:p>
            <a:pPr marL="222250" indent="-222250"/>
            <a:r>
              <a:rPr lang="it-IT" sz="2200"/>
              <a:t>nell'esecuzione del callback il parametro assumerà il valore del record di database che ha per chiave quell'id</a:t>
            </a:r>
          </a:p>
          <a:p>
            <a:pPr marL="222250" lvl="1" indent="0">
              <a:buNone/>
            </a:pPr>
            <a:r>
              <a:rPr lang="it-IT" sz="2200"/>
              <a:t>-se tale record non esiste, si ha un errore 404</a:t>
            </a:r>
          </a:p>
          <a:p>
            <a:pPr marL="57150" indent="0">
              <a:buNone/>
            </a:pPr>
            <a:r>
              <a:rPr lang="it-IT" sz="2200"/>
              <a:t>Si può anche personalizzare il model binding, p.es. perché sia pilotato da un attributo diverso dalla chiave $id, cf. documentazione:</a:t>
            </a:r>
          </a:p>
          <a:p>
            <a:pPr marL="57150" indent="0">
              <a:buNone/>
            </a:pPr>
            <a:r>
              <a:rPr lang="it-IT" sz="1900">
                <a:latin typeface="Arial Narrow" panose="020B0604020202020204" pitchFamily="34" charset="0"/>
                <a:cs typeface="Arial Narrow" panose="020B0604020202020204" pitchFamily="34" charset="0"/>
                <a:hlinkClick r:id="rId2"/>
              </a:rPr>
              <a:t>https://laravel.com/docs/routing#route-model-binding</a:t>
            </a:r>
            <a:r>
              <a:rPr lang="it-IT" sz="190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</a:p>
          <a:p>
            <a:pPr marL="57150" indent="0">
              <a:spcBef>
                <a:spcPts val="2000"/>
              </a:spcBef>
              <a:buNone/>
            </a:pPr>
            <a:r>
              <a:rPr lang="it-IT" sz="2200"/>
              <a:t>Sfruttando il model binding si può semplificare il codice dei callback che prevedono un argomento, come mostrato qui a destra: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46923A-B78F-3A46-A3DB-CD84486B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DB65B2-909C-534E-8ACF-E54B1C5E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7EA245-EF3F-2B41-B6BC-034D8479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72</a:t>
            </a:fld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51FD33-782B-D345-A705-4D8FF16CE93C}"/>
              </a:ext>
            </a:extLst>
          </p:cNvPr>
          <p:cNvSpPr/>
          <p:nvPr/>
        </p:nvSpPr>
        <p:spPr>
          <a:xfrm>
            <a:off x="5385662" y="1032700"/>
            <a:ext cx="3301138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$id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  <a:endParaRPr lang="it-IT" sz="1200">
              <a:solidFill>
                <a:srgbClr val="888888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{                        </a:t>
            </a:r>
            <a:endParaRPr lang="it-IT" sz="1200">
              <a:solidFill>
                <a:srgbClr val="888888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view('projects.edit',</a:t>
            </a:r>
          </a:p>
          <a:p>
            <a:r>
              <a:rPr lang="it-IT" sz="12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                compact</a:t>
            </a:r>
            <a:r>
              <a:rPr lang="it-IT" sz="12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endParaRPr lang="it-IT" sz="1200" b="1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200">
                <a:effectLst/>
                <a:latin typeface="Ubuntu Mono" panose="020B0509030602030204" pitchFamily="49" charset="0"/>
              </a:rPr>
              <a:t>(Project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request('title');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       request('description');</a:t>
            </a:r>
          </a:p>
          <a:p>
            <a:r>
              <a:rPr lang="it-IT" sz="1200">
                <a:solidFill>
                  <a:srgbClr val="996633"/>
                </a:solidFill>
                <a:latin typeface="Ubuntu Mono" panose="020B0509030602030204" pitchFamily="49" charset="0"/>
              </a:rPr>
              <a:t>   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save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 b="1">
                <a:solidFill>
                  <a:srgbClr val="008800"/>
                </a:solidFill>
                <a:latin typeface="Ubuntu Mono" panose="020B0509030602030204" pitchFamily="49" charset="0"/>
              </a:rPr>
              <a:t>   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redirect('/projects');     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</a:t>
            </a:r>
          </a:p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it-IT" sz="1200">
                <a:effectLst/>
                <a:latin typeface="Ubuntu Mono" panose="020B0509030602030204" pitchFamily="49" charset="0"/>
              </a:rPr>
              <a:t>(Project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view('projects.show',</a:t>
            </a:r>
          </a:p>
          <a:p>
            <a:r>
              <a:rPr lang="it-IT" sz="12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                compact</a:t>
            </a:r>
            <a:r>
              <a:rPr lang="it-IT" sz="12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  <a:br>
              <a:rPr lang="it-IT" sz="1200">
                <a:effectLst/>
                <a:latin typeface="Ubuntu Mono" panose="020B0509030602030204" pitchFamily="49" charset="0"/>
              </a:rPr>
            </a:br>
            <a:endParaRPr lang="it-IT" sz="1200"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destroy</a:t>
            </a:r>
            <a:r>
              <a:rPr lang="it-IT" sz="1200">
                <a:effectLst/>
                <a:latin typeface="Ubuntu Mono" panose="020B0509030602030204" pitchFamily="49" charset="0"/>
              </a:rPr>
              <a:t>(Project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delete</a:t>
            </a:r>
            <a:r>
              <a:rPr lang="it-IT" sz="12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9890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91461-7BBA-5B45-8F10-A74FB7B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900"/>
            <a:ext cx="8229600" cy="509252"/>
          </a:xfrm>
        </p:spPr>
        <p:txBody>
          <a:bodyPr>
            <a:normAutofit fontScale="90000"/>
          </a:bodyPr>
          <a:lstStyle/>
          <a:p>
            <a:r>
              <a:rPr lang="it-IT" sz="3600" b="0"/>
              <a:t>Metodo </a:t>
            </a:r>
            <a:r>
              <a:rPr lang="it-IT" sz="3600" b="0" i="1"/>
              <a:t>create()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DA89F-D583-CA49-926A-68ED11E23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9628" y="771881"/>
            <a:ext cx="2471980" cy="15168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200"/>
              <a:t>Un'altra facility dei modelli è il metodo </a:t>
            </a:r>
            <a:r>
              <a:rPr lang="it-IT" sz="2200" i="1"/>
              <a:t>create()</a:t>
            </a:r>
            <a:r>
              <a:rPr lang="it-IT" sz="2200"/>
              <a:t>, che si può impiegare nel callback </a:t>
            </a:r>
            <a:r>
              <a:rPr lang="it-IT" sz="2200" i="1"/>
              <a:t>store() </a:t>
            </a:r>
            <a:r>
              <a:rPr lang="it-IT" sz="2200"/>
              <a:t>(a dx):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E7D68A-FC4C-5748-9132-A58C07DF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48FB0D-63EB-5B4C-AAF4-EF26C1A5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2CD686-EF9F-4046-834F-11061F5F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73</a:t>
            </a:fld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096D1B8-B471-8E4D-8F34-4769BB294EDE}"/>
              </a:ext>
            </a:extLst>
          </p:cNvPr>
          <p:cNvSpPr/>
          <p:nvPr/>
        </p:nvSpPr>
        <p:spPr>
          <a:xfrm>
            <a:off x="195825" y="820027"/>
            <a:ext cx="3113063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   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new</a:t>
            </a:r>
            <a:r>
              <a:rPr lang="it-IT" sz="1100">
                <a:effectLst/>
                <a:latin typeface="Ubuntu Mono" panose="020B0509030602030204" pitchFamily="49" charset="0"/>
              </a:rPr>
              <a:t> Project();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title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request('title');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description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        request('description');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save</a:t>
            </a:r>
            <a:r>
              <a:rPr lang="it-IT" sz="11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 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EA5C729-2DFB-F748-9562-EB2B87A75C64}"/>
              </a:ext>
            </a:extLst>
          </p:cNvPr>
          <p:cNvSpPr/>
          <p:nvPr/>
        </p:nvSpPr>
        <p:spPr>
          <a:xfrm>
            <a:off x="5941504" y="820027"/>
            <a:ext cx="3006671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   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 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100">
                <a:effectLst/>
                <a:latin typeface="Ubuntu Mono" panose="020B0509030602030204" pitchFamily="49" charset="0"/>
              </a:rPr>
              <a:t>([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'title'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=&gt;</a:t>
            </a:r>
            <a:r>
              <a:rPr lang="it-IT" sz="1100">
                <a:effectLst/>
                <a:latin typeface="Ubuntu Mono" panose="020B0509030602030204" pitchFamily="49" charset="0"/>
              </a:rPr>
              <a:t> request('title'),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'description'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=&gt;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</a:p>
          <a:p>
            <a:r>
              <a:rPr lang="it-IT" sz="1100">
                <a:latin typeface="Ubuntu Mono" panose="020B0509030602030204" pitchFamily="49" charset="0"/>
              </a:rPr>
              <a:t>            </a:t>
            </a:r>
            <a:r>
              <a:rPr lang="it-IT" sz="1100">
                <a:effectLst/>
                <a:latin typeface="Ubuntu Mono" panose="020B0509030602030204" pitchFamily="49" charset="0"/>
              </a:rPr>
              <a:t>request('description');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)];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100">
                <a:latin typeface="Ubuntu Mono" panose="020B0509030602030204" pitchFamily="49" charset="0"/>
              </a:rPr>
              <a:t>} 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67F731B-4F00-1D4E-BDC6-C696A8AD57BC}"/>
              </a:ext>
            </a:extLst>
          </p:cNvPr>
          <p:cNvSpPr txBox="1">
            <a:spLocks/>
          </p:cNvSpPr>
          <p:nvPr/>
        </p:nvSpPr>
        <p:spPr>
          <a:xfrm>
            <a:off x="168507" y="2318536"/>
            <a:ext cx="6008241" cy="426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L'argomento array hash di </a:t>
            </a:r>
            <a:r>
              <a:rPr lang="it-IT" sz="2000" i="1"/>
              <a:t>create</a:t>
            </a:r>
            <a:r>
              <a:rPr lang="it-IT" sz="2000"/>
              <a:t>() consente di:</a:t>
            </a:r>
          </a:p>
          <a:p>
            <a:pPr marL="222250" indent="-222250"/>
            <a:r>
              <a:rPr lang="it-IT" sz="2000"/>
              <a:t>istanziare il modello, creando l'active record </a:t>
            </a:r>
          </a:p>
          <a:p>
            <a:pPr marL="222250" indent="-222250"/>
            <a:r>
              <a:rPr lang="it-IT" sz="2000"/>
              <a:t>assegnare </a:t>
            </a:r>
            <a:r>
              <a:rPr lang="it-IT" sz="2000" b="1"/>
              <a:t>in massa</a:t>
            </a:r>
            <a:r>
              <a:rPr lang="it-IT" sz="2000"/>
              <a:t> tutti gli attributi dell'active record </a:t>
            </a:r>
          </a:p>
          <a:p>
            <a:pPr marL="222250" indent="-222250"/>
            <a:r>
              <a:rPr lang="it-IT" sz="2000"/>
              <a:t>e salvarlo nel database (renderlo persistente)</a:t>
            </a:r>
          </a:p>
          <a:p>
            <a:pPr marL="0" indent="0">
              <a:buNone/>
            </a:pPr>
            <a:r>
              <a:rPr lang="it-IT" sz="2000"/>
              <a:t>senza che si debba nemmeno memorizzare un riferimento all'istanza creata! </a:t>
            </a:r>
          </a:p>
          <a:p>
            <a:pPr marL="0" indent="0">
              <a:buNone/>
            </a:pPr>
            <a:r>
              <a:rPr lang="it-IT" sz="2000"/>
              <a:t>Ma...  i </a:t>
            </a:r>
            <a:r>
              <a:rPr lang="it-IT" sz="2000" b="1"/>
              <a:t>mass assignment</a:t>
            </a:r>
            <a:r>
              <a:rPr lang="it-IT" sz="2000"/>
              <a:t> causano un errore, a meno che uno degli attributi-proprietà (qui </a:t>
            </a:r>
            <a:r>
              <a:rPr lang="it-IT" sz="2000" i="1"/>
              <a:t>[title]</a:t>
            </a:r>
            <a:r>
              <a:rPr lang="it-IT" sz="2000"/>
              <a:t>) venga designata come </a:t>
            </a:r>
            <a:r>
              <a:rPr lang="it-IT" sz="2000" i="1"/>
              <a:t>fillable</a:t>
            </a:r>
            <a:r>
              <a:rPr lang="it-IT" sz="2000"/>
              <a:t> nel modello </a:t>
            </a:r>
            <a:r>
              <a:rPr lang="it-IT" sz="2000" i="1"/>
              <a:t>[App\Project]</a:t>
            </a:r>
            <a:endParaRPr lang="it-IT" sz="2000"/>
          </a:p>
          <a:p>
            <a:pPr marL="0" indent="0">
              <a:buNone/>
            </a:pPr>
            <a:r>
              <a:rPr lang="it-IT" sz="2000"/>
              <a:t>In realtà, si avrà un altro errore se </a:t>
            </a:r>
            <a:r>
              <a:rPr lang="it-IT" sz="2000" i="1"/>
              <a:t>description</a:t>
            </a:r>
            <a:r>
              <a:rPr lang="it-IT" sz="2000"/>
              <a:t> non è anch'essa </a:t>
            </a:r>
            <a:r>
              <a:rPr lang="it-IT" sz="2000" i="1"/>
              <a:t>fillable</a:t>
            </a:r>
            <a:r>
              <a:rPr lang="it-IT" sz="2000"/>
              <a:t> (il valore non verrà passato al DB e, </a:t>
            </a:r>
            <a:br>
              <a:rPr lang="it-IT" sz="2000"/>
            </a:br>
            <a:r>
              <a:rPr lang="it-IT" sz="2000"/>
              <a:t>in assenza di un valore di default, la </a:t>
            </a:r>
            <a:r>
              <a:rPr lang="it-IT" sz="2000" i="1"/>
              <a:t>INSERT</a:t>
            </a:r>
            <a:r>
              <a:rPr lang="it-IT" sz="2000"/>
              <a:t> SQL fallirà)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BB29E51-6ADC-254B-8E3A-B718E48D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817" y="2663425"/>
            <a:ext cx="2702358" cy="1768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5F033AC-10D4-8844-AEE0-3843AFA2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54" y="4589326"/>
            <a:ext cx="2681992" cy="974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9E1AE72D-9014-B746-AF59-83A08B26CC28}"/>
              </a:ext>
            </a:extLst>
          </p:cNvPr>
          <p:cNvSpPr/>
          <p:nvPr/>
        </p:nvSpPr>
        <p:spPr>
          <a:xfrm>
            <a:off x="5881608" y="5710180"/>
            <a:ext cx="3053166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// </a:t>
            </a:r>
            <a:r>
              <a:rPr lang="it-IT" sz="110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100">
                <a:solidFill>
                  <a:srgbClr val="00B0F0"/>
                </a:solidFill>
                <a:effectLst/>
                <a:latin typeface="Ubuntu Mono" panose="020B0509030602030204" pitchFamily="49" charset="0"/>
              </a:rPr>
              <a:t>Project.php</a:t>
            </a:r>
          </a:p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BB0066"/>
                </a:solidFill>
                <a:effectLst/>
                <a:latin typeface="Ubuntu Mono" panose="020B0509030602030204" pitchFamily="49" charset="0"/>
              </a:rPr>
              <a:t>Project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Model</a:t>
            </a:r>
            <a:r>
              <a:rPr lang="it-IT" sz="1100">
                <a:solidFill>
                  <a:srgbClr val="008800"/>
                </a:solidFill>
                <a:latin typeface="Ubuntu Mono" panose="020B0509030602030204" pitchFamily="49" charset="0"/>
              </a:rPr>
              <a:t> </a:t>
            </a:r>
            <a:r>
              <a:rPr lang="it-IT" sz="11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protected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$fillable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['title'];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2325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DFC4A-DDC3-0E47-B9C8-D5C27E8D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Modelli: proprietà </a:t>
            </a:r>
            <a:r>
              <a:rPr lang="it-IT" i="1"/>
              <a:t>fillable</a:t>
            </a:r>
            <a:r>
              <a:rPr lang="it-IT"/>
              <a:t> e </a:t>
            </a:r>
            <a:r>
              <a:rPr lang="it-IT" i="1"/>
              <a:t>guarded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8802CEE-0F3A-6644-AC36-78739927FD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914187"/>
            <a:ext cx="2603715" cy="1275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29832F-8FC9-904F-B29B-3F0B9BE8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BDB7D-DAAE-7D44-AFA2-0BAD7B73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4B6FE4-CF0A-EB4E-BFAD-2318C48C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74</a:t>
            </a:fld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2B5EBA1-E277-2B49-8F4D-4B29131C6772}"/>
              </a:ext>
            </a:extLst>
          </p:cNvPr>
          <p:cNvSpPr/>
          <p:nvPr/>
        </p:nvSpPr>
        <p:spPr>
          <a:xfrm>
            <a:off x="3355383" y="914186"/>
            <a:ext cx="2603715" cy="127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// </a:t>
            </a:r>
            <a:r>
              <a:rPr lang="it-IT" sz="1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200">
                <a:solidFill>
                  <a:srgbClr val="00B0F0"/>
                </a:solidFill>
                <a:latin typeface="Ubuntu Mono" panose="020B0509030602030204" pitchFamily="49" charset="0"/>
              </a:rPr>
              <a:t>Project.php</a:t>
            </a:r>
            <a:endParaRPr lang="it-IT" sz="1200" b="1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BB0066"/>
                </a:solidFill>
                <a:effectLst/>
                <a:latin typeface="Ubuntu Mono" panose="020B0509030602030204" pitchFamily="49" charset="0"/>
              </a:rPr>
              <a:t>Project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Model</a:t>
            </a:r>
            <a:endParaRPr lang="it-IT" sz="12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 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protected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$fillable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[</a:t>
            </a:r>
            <a:endParaRPr lang="it-IT" sz="12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      'title','description'];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04078EF-A119-374B-926F-AC9AB415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66" y="914187"/>
            <a:ext cx="2043826" cy="1275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C2A523A-26CB-9442-82C9-B9BFB2E03D53}"/>
              </a:ext>
            </a:extLst>
          </p:cNvPr>
          <p:cNvSpPr txBox="1">
            <a:spLocks/>
          </p:cNvSpPr>
          <p:nvPr/>
        </p:nvSpPr>
        <p:spPr>
          <a:xfrm>
            <a:off x="261807" y="2273789"/>
            <a:ext cx="5831265" cy="115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L'alternativa a </a:t>
            </a:r>
            <a:r>
              <a:rPr lang="it-IT" sz="2000" i="1"/>
              <a:t>fillable</a:t>
            </a:r>
            <a:r>
              <a:rPr lang="it-IT" sz="2000"/>
              <a:t> è dire al modello di non preoccuparsi del </a:t>
            </a:r>
            <a:r>
              <a:rPr lang="it-IT" sz="2000" i="1"/>
              <a:t>mass assignment</a:t>
            </a:r>
            <a:r>
              <a:rPr lang="it-IT" sz="2000"/>
              <a:t> alle proprietà, a meno che siano dichiarate </a:t>
            </a:r>
            <a:r>
              <a:rPr lang="it-IT" sz="2000" i="1"/>
              <a:t>guarded</a:t>
            </a:r>
            <a:r>
              <a:rPr lang="it-IT" sz="2000"/>
              <a:t>: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77389FD-E566-214C-89E1-1807D5429473}"/>
              </a:ext>
            </a:extLst>
          </p:cNvPr>
          <p:cNvSpPr/>
          <p:nvPr/>
        </p:nvSpPr>
        <p:spPr>
          <a:xfrm>
            <a:off x="6253566" y="2328889"/>
            <a:ext cx="2405165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>
                <a:solidFill>
                  <a:srgbClr val="00B0F0"/>
                </a:solidFill>
                <a:latin typeface="Ubuntu Mono" panose="020B0509030602030204" pitchFamily="49" charset="0"/>
              </a:rPr>
              <a:t>// </a:t>
            </a:r>
            <a:r>
              <a:rPr lang="it-IT" sz="11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100">
                <a:solidFill>
                  <a:srgbClr val="00B0F0"/>
                </a:solidFill>
                <a:latin typeface="Ubuntu Mono" panose="020B0509030602030204" pitchFamily="49" charset="0"/>
              </a:rPr>
              <a:t>Project.php</a:t>
            </a:r>
            <a:endParaRPr lang="it-IT" sz="1100" b="1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BB0066"/>
                </a:solidFill>
                <a:effectLst/>
                <a:latin typeface="Ubuntu Mono" panose="020B0509030602030204" pitchFamily="49" charset="0"/>
              </a:rPr>
              <a:t>Project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Model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protected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$guarded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[ ];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4CDB2DC-5592-CD47-BA00-59F396B9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15" y="3465402"/>
            <a:ext cx="2565307" cy="1895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FA7F3B-C062-4D4A-A8BE-5FE16C7B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11" y="3465403"/>
            <a:ext cx="1977020" cy="1895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E92CCB8-0C66-B244-9C0A-71D48D9163DD}"/>
              </a:ext>
            </a:extLst>
          </p:cNvPr>
          <p:cNvSpPr txBox="1">
            <a:spLocks/>
          </p:cNvSpPr>
          <p:nvPr/>
        </p:nvSpPr>
        <p:spPr>
          <a:xfrm>
            <a:off x="281839" y="3267609"/>
            <a:ext cx="3596975" cy="3295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Tutto ciò serve a proteggere da richieste HTTP malevole, che cercano di assegnare "di nascosto" ad attributi del modello.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000"/>
              <a:t>Per capire perché, si visualizzi la richiesta che attiva </a:t>
            </a:r>
            <a:r>
              <a:rPr lang="it-IT" sz="2000" i="1"/>
              <a:t>store()</a:t>
            </a:r>
            <a:r>
              <a:rPr lang="it-IT" sz="2000"/>
              <a:t> </a:t>
            </a:r>
          </a:p>
          <a:p>
            <a:pPr marL="184150" indent="-184150">
              <a:spcBef>
                <a:spcPts val="300"/>
              </a:spcBef>
            </a:pPr>
            <a:r>
              <a:rPr lang="it-IT" sz="1800"/>
              <a:t>(NB: si può anche usare </a:t>
            </a:r>
            <a:br>
              <a:rPr lang="it-IT" sz="1800"/>
            </a:br>
            <a:r>
              <a:rPr lang="it-IT" sz="1800" i="1"/>
              <a:t>return</a:t>
            </a:r>
            <a:r>
              <a:rPr lang="it-IT" sz="1800"/>
              <a:t> al posto di </a:t>
            </a:r>
            <a:r>
              <a:rPr lang="it-IT" sz="1800" i="1"/>
              <a:t>dd</a:t>
            </a:r>
            <a:r>
              <a:rPr lang="it-IT" sz="1800"/>
              <a:t>)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6748C43C-9843-E243-B025-C7BEB6D3C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069" y="5486633"/>
            <a:ext cx="2693275" cy="1015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2DA2C63C-A8EC-3E40-B0BA-CDEC7C801F17}"/>
              </a:ext>
            </a:extLst>
          </p:cNvPr>
          <p:cNvSpPr/>
          <p:nvPr/>
        </p:nvSpPr>
        <p:spPr>
          <a:xfrm>
            <a:off x="3423404" y="5480226"/>
            <a:ext cx="282241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0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0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0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dd(request(['title','description'])); 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 Project</a:t>
            </a:r>
            <a:r>
              <a:rPr lang="it-IT" sz="10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0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000">
                <a:effectLst/>
                <a:latin typeface="Ubuntu Mono" panose="020B0509030602030204" pitchFamily="49" charset="0"/>
              </a:rPr>
              <a:t>([</a:t>
            </a:r>
          </a:p>
          <a:p>
            <a:r>
              <a:rPr lang="it-IT" sz="1000">
                <a:latin typeface="Ubuntu Mono" panose="020B0509030602030204" pitchFamily="49" charset="0"/>
              </a:rPr>
              <a:t>       </a:t>
            </a:r>
            <a:r>
              <a:rPr lang="it-IT" sz="1000">
                <a:effectLst/>
                <a:latin typeface="Ubuntu Mono" panose="020B0509030602030204" pitchFamily="49" charset="0"/>
              </a:rPr>
              <a:t>...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 ]);</a:t>
            </a:r>
          </a:p>
          <a:p>
            <a:r>
              <a:rPr lang="it-IT" sz="1000">
                <a:effectLst/>
                <a:latin typeface="Ubuntu Mono" panose="020B0509030602030204" pitchFamily="49" charset="0"/>
              </a:rPr>
              <a:t>   </a:t>
            </a:r>
            <a:r>
              <a:rPr lang="it-IT" sz="10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000">
                <a:effectLst/>
                <a:latin typeface="Ubuntu Mono" panose="020B0509030602030204" pitchFamily="49" charset="0"/>
              </a:rPr>
              <a:t> redirect('/projects');</a:t>
            </a:r>
          </a:p>
        </p:txBody>
      </p:sp>
    </p:spTree>
    <p:extLst>
      <p:ext uri="{BB962C8B-B14F-4D97-AF65-F5344CB8AC3E}">
        <p14:creationId xmlns:p14="http://schemas.microsoft.com/office/powerpoint/2010/main" val="16337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DFC4A-DDC3-0E47-B9C8-D5C27E8D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155"/>
            <a:ext cx="8229600" cy="612402"/>
          </a:xfrm>
        </p:spPr>
        <p:txBody>
          <a:bodyPr>
            <a:noAutofit/>
          </a:bodyPr>
          <a:lstStyle/>
          <a:p>
            <a:r>
              <a:rPr lang="it-IT" sz="3600" b="0"/>
              <a:t>Modelli: richieste con attributi indesiderati</a:t>
            </a:r>
            <a:endParaRPr lang="it-IT" sz="3600" b="0" i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29832F-8FC9-904F-B29B-3F0B9BE8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BDB7D-DAAE-7D44-AFA2-0BAD7B73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4B6FE4-CF0A-EB4E-BFAD-2318C48C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75</a:t>
            </a:fld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C2A523A-26CB-9442-82C9-B9BFB2E03D53}"/>
              </a:ext>
            </a:extLst>
          </p:cNvPr>
          <p:cNvSpPr txBox="1">
            <a:spLocks/>
          </p:cNvSpPr>
          <p:nvPr/>
        </p:nvSpPr>
        <p:spPr>
          <a:xfrm>
            <a:off x="168818" y="712801"/>
            <a:ext cx="5495814" cy="185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Modifichiamo il callback </a:t>
            </a:r>
            <a:r>
              <a:rPr lang="it-IT" sz="2000" i="1"/>
              <a:t>store</a:t>
            </a:r>
            <a:r>
              <a:rPr lang="it-IT" sz="2000"/>
              <a:t> per vedere </a:t>
            </a:r>
            <a:br>
              <a:rPr lang="it-IT" sz="2000"/>
            </a:br>
            <a:r>
              <a:rPr lang="it-IT" sz="2000" b="1"/>
              <a:t>tutto</a:t>
            </a:r>
            <a:r>
              <a:rPr lang="it-IT" sz="2000"/>
              <a:t> (</a:t>
            </a:r>
            <a:r>
              <a:rPr lang="it-IT" sz="2000" i="1"/>
              <a:t>-&gt;all()</a:t>
            </a:r>
            <a:r>
              <a:rPr lang="it-IT" sz="2000"/>
              <a:t>) ciò che arriva con la richiesta.</a:t>
            </a:r>
          </a:p>
          <a:p>
            <a:pPr marL="0" indent="0">
              <a:buFont typeface="Arial"/>
              <a:buNone/>
            </a:pPr>
            <a:r>
              <a:rPr lang="it-IT" sz="2000"/>
              <a:t>Come si ricorderà, il token era nascosto!</a:t>
            </a:r>
          </a:p>
          <a:p>
            <a:pPr marL="0" indent="0">
              <a:buFont typeface="Arial"/>
              <a:buNone/>
            </a:pPr>
            <a:r>
              <a:rPr lang="it-IT" sz="2000"/>
              <a:t>E se si"falsificasse" il form di richiesta sul browser (si usi </a:t>
            </a:r>
            <a:r>
              <a:rPr lang="it-IT" sz="2000" i="1"/>
              <a:t>"Opzioni per sviluppatori", "EDIT as HTML")?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6AFBD0A-50D7-644A-967C-070530D61496}"/>
              </a:ext>
            </a:extLst>
          </p:cNvPr>
          <p:cNvSpPr/>
          <p:nvPr/>
        </p:nvSpPr>
        <p:spPr>
          <a:xfrm>
            <a:off x="5756278" y="933731"/>
            <a:ext cx="23479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 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request()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200">
                <a:effectLst/>
                <a:latin typeface="Ubuntu Mono" panose="020B0509030602030204" pitchFamily="49" charset="0"/>
              </a:rPr>
              <a:t>(); 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 ... } 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5C6C40A-C507-524E-AD57-C2084CAB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8" y="1634306"/>
            <a:ext cx="3101490" cy="930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512396-891F-9E47-826D-39B9589E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08" y="2679746"/>
            <a:ext cx="6277300" cy="1721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B9BDA47-7238-8343-9E93-47EDEFE0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885" y="3183951"/>
            <a:ext cx="3433380" cy="868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467555DC-62DF-C246-9649-DEED49929F17}"/>
              </a:ext>
            </a:extLst>
          </p:cNvPr>
          <p:cNvSpPr txBox="1">
            <a:spLocks/>
          </p:cNvSpPr>
          <p:nvPr/>
        </p:nvSpPr>
        <p:spPr>
          <a:xfrm>
            <a:off x="168818" y="4585942"/>
            <a:ext cx="7278118" cy="18680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Nella richiesta è stato iniettato un </a:t>
            </a:r>
            <a:r>
              <a:rPr lang="it-IT" sz="2000" i="1"/>
              <a:t>id</a:t>
            </a:r>
            <a:r>
              <a:rPr lang="it-IT" sz="2000"/>
              <a:t> nascosto!</a:t>
            </a:r>
          </a:p>
          <a:p>
            <a:pPr marL="0" indent="0">
              <a:buFont typeface="Arial"/>
              <a:buNone/>
            </a:pPr>
            <a:r>
              <a:rPr lang="it-IT" sz="2000"/>
              <a:t>Ripristiniamo lo </a:t>
            </a:r>
            <a:r>
              <a:rPr lang="it-IT" sz="2000" i="1"/>
              <a:t>store()</a:t>
            </a:r>
            <a:r>
              <a:rPr lang="it-IT" sz="2000"/>
              <a:t> che salva il record, dando </a:t>
            </a:r>
            <a:br>
              <a:rPr lang="it-IT" sz="2000"/>
            </a:br>
            <a:r>
              <a:rPr lang="it-IT" sz="2000"/>
              <a:t>a </a:t>
            </a:r>
            <a:r>
              <a:rPr lang="it-IT" sz="2000" i="1"/>
              <a:t>Project::create()</a:t>
            </a:r>
            <a:r>
              <a:rPr lang="it-IT" sz="2000"/>
              <a:t> direttamente </a:t>
            </a:r>
            <a:r>
              <a:rPr lang="it-IT" sz="2000" i="1"/>
              <a:t>request</a:t>
            </a:r>
            <a:r>
              <a:rPr lang="it-IT" sz="2000"/>
              <a:t> come </a:t>
            </a:r>
            <a:br>
              <a:rPr lang="it-IT" sz="2000"/>
            </a:br>
            <a:r>
              <a:rPr lang="it-IT" sz="2000"/>
              <a:t>argomento)</a:t>
            </a:r>
          </a:p>
          <a:p>
            <a:pPr marL="0" indent="0">
              <a:buFont typeface="Arial"/>
              <a:buNone/>
            </a:pPr>
            <a:r>
              <a:rPr lang="it-IT" sz="2000"/>
              <a:t>Siamo ancora protetti, però, perché gli attributi </a:t>
            </a:r>
            <a:br>
              <a:rPr lang="it-IT" sz="2000"/>
            </a:br>
            <a:r>
              <a:rPr lang="it-IT" sz="2000"/>
              <a:t>da salvare </a:t>
            </a:r>
            <a:r>
              <a:rPr lang="it-IT" sz="2000" i="1"/>
              <a:t>('title','description')</a:t>
            </a:r>
            <a:r>
              <a:rPr lang="it-IT" sz="2000"/>
              <a:t> sono specificati esplicitamente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02A11ED-0BAD-9247-BECE-4F2FA1060D1C}"/>
              </a:ext>
            </a:extLst>
          </p:cNvPr>
          <p:cNvSpPr/>
          <p:nvPr/>
        </p:nvSpPr>
        <p:spPr>
          <a:xfrm>
            <a:off x="5422742" y="5012157"/>
            <a:ext cx="35895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200">
                <a:effectLst/>
                <a:latin typeface="Ubuntu Mono" panose="020B0509030602030204" pitchFamily="49" charset="0"/>
              </a:rPr>
              <a:t>(request(['title',</a:t>
            </a:r>
          </a:p>
          <a:p>
            <a:r>
              <a:rPr lang="it-IT" sz="1200">
                <a:latin typeface="Ubuntu Mono" panose="020B0509030602030204" pitchFamily="49" charset="0"/>
              </a:rPr>
              <a:t>                           </a:t>
            </a:r>
            <a:r>
              <a:rPr lang="it-IT" sz="1200">
                <a:effectLst/>
                <a:latin typeface="Ubuntu Mono" panose="020B0509030602030204" pitchFamily="49" charset="0"/>
              </a:rPr>
              <a:t>'description']));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3629455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DFC4A-DDC3-0E47-B9C8-D5C27E8D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155"/>
            <a:ext cx="8686800" cy="612402"/>
          </a:xfrm>
        </p:spPr>
        <p:txBody>
          <a:bodyPr>
            <a:noAutofit/>
          </a:bodyPr>
          <a:lstStyle/>
          <a:p>
            <a:r>
              <a:rPr lang="it-IT" sz="3600" b="0"/>
              <a:t>Modelli: richieste con attributi indesiderati /2 </a:t>
            </a:r>
            <a:endParaRPr lang="it-IT" sz="3600" b="0" i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29832F-8FC9-904F-B29B-3F0B9BE8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BDB7D-DAAE-7D44-AFA2-0BAD7B73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4B6FE4-CF0A-EB4E-BFAD-2318C48C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76</a:t>
            </a:fld>
            <a:endParaRPr lang="it-IT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467555DC-62DF-C246-9649-DEED49929F17}"/>
              </a:ext>
            </a:extLst>
          </p:cNvPr>
          <p:cNvSpPr txBox="1">
            <a:spLocks/>
          </p:cNvSpPr>
          <p:nvPr/>
        </p:nvSpPr>
        <p:spPr>
          <a:xfrm>
            <a:off x="175390" y="691734"/>
            <a:ext cx="8682378" cy="214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Ecco invece una versione di </a:t>
            </a:r>
            <a:r>
              <a:rPr lang="it-IT" sz="2000" i="1"/>
              <a:t>store()</a:t>
            </a:r>
            <a:r>
              <a:rPr lang="it-IT" sz="2000"/>
              <a:t> accattivante </a:t>
            </a:r>
            <a:br>
              <a:rPr lang="it-IT" sz="2000"/>
            </a:br>
            <a:r>
              <a:rPr lang="it-IT" sz="2000"/>
              <a:t>(perché breve), ma assai pericolosa se usata </a:t>
            </a:r>
            <a:br>
              <a:rPr lang="it-IT" sz="2000"/>
            </a:br>
            <a:r>
              <a:rPr lang="it-IT" sz="2000"/>
              <a:t>con </a:t>
            </a:r>
            <a:r>
              <a:rPr lang="it-IT" sz="2000" i="1"/>
              <a:t>guarded</a:t>
            </a:r>
            <a:r>
              <a:rPr lang="it-IT" sz="2000"/>
              <a:t> vuoto nel modello </a:t>
            </a:r>
            <a:r>
              <a:rPr lang="it-IT" sz="2000" i="1"/>
              <a:t>Project</a:t>
            </a:r>
            <a:r>
              <a:rPr lang="it-IT" sz="2000"/>
              <a:t>! </a:t>
            </a:r>
          </a:p>
          <a:p>
            <a:pPr marL="0" indent="0">
              <a:buNone/>
            </a:pPr>
            <a:r>
              <a:rPr lang="it-IT" sz="2000"/>
              <a:t>Essa salva infatti </a:t>
            </a:r>
            <a:r>
              <a:rPr lang="it-IT" sz="2000" b="1"/>
              <a:t>tutti</a:t>
            </a:r>
            <a:r>
              <a:rPr lang="it-IT" sz="2000" b="1" i="1"/>
              <a:t> </a:t>
            </a:r>
            <a:r>
              <a:rPr lang="it-IT" sz="2000"/>
              <a:t>(</a:t>
            </a:r>
            <a:r>
              <a:rPr lang="it-IT" sz="2000" b="1" i="1"/>
              <a:t>all()</a:t>
            </a:r>
            <a:r>
              <a:rPr lang="it-IT" sz="2000"/>
              <a:t>) gli attributi inviati con la richiesta</a:t>
            </a:r>
          </a:p>
          <a:p>
            <a:pPr marL="0" indent="0">
              <a:buNone/>
            </a:pPr>
            <a:r>
              <a:rPr lang="it-IT" sz="2000"/>
              <a:t>Se riproviamo a iniettare un </a:t>
            </a:r>
            <a:r>
              <a:rPr lang="it-IT" sz="2000" i="1"/>
              <a:t>id</a:t>
            </a:r>
            <a:r>
              <a:rPr lang="it-IT" sz="2000"/>
              <a:t> nascosto, lo ritroveremo nel database!</a:t>
            </a:r>
          </a:p>
          <a:p>
            <a:pPr marL="0" indent="0">
              <a:buNone/>
            </a:pPr>
            <a:r>
              <a:rPr lang="it-IT" sz="2000"/>
              <a:t>Tutti questi sono evidentemente trabocchetti da evitare!</a:t>
            </a:r>
          </a:p>
          <a:p>
            <a:pPr marL="0" indent="0">
              <a:buFont typeface="Arial"/>
              <a:buNone/>
            </a:pPr>
            <a:endParaRPr lang="it-IT" sz="200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AE3029C-0D6A-6E4A-A6D9-7741C153B11A}"/>
              </a:ext>
            </a:extLst>
          </p:cNvPr>
          <p:cNvSpPr/>
          <p:nvPr/>
        </p:nvSpPr>
        <p:spPr>
          <a:xfrm>
            <a:off x="5291981" y="870085"/>
            <a:ext cx="356578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2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 {</a:t>
            </a:r>
            <a:endParaRPr lang="it-IT" sz="12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Project</a:t>
            </a:r>
            <a:r>
              <a:rPr lang="it-IT" sz="12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2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200">
                <a:effectLst/>
                <a:latin typeface="Ubuntu Mono" panose="020B0509030602030204" pitchFamily="49" charset="0"/>
              </a:rPr>
              <a:t>(request()-&gt;all());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  </a:t>
            </a:r>
            <a:r>
              <a:rPr lang="it-IT" sz="12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2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200">
                <a:effectLst/>
                <a:latin typeface="Ubuntu Mono" panose="020B0509030602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480768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DFC4A-DDC3-0E47-B9C8-D5C27E8D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30" y="201135"/>
            <a:ext cx="8686800" cy="612402"/>
          </a:xfrm>
        </p:spPr>
        <p:txBody>
          <a:bodyPr>
            <a:noAutofit/>
          </a:bodyPr>
          <a:lstStyle/>
          <a:p>
            <a:r>
              <a:rPr lang="it-IT" sz="3600" b="0"/>
              <a:t>Callback ancora più concisi</a:t>
            </a:r>
            <a:endParaRPr lang="it-IT" sz="3600" b="0" i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29832F-8FC9-904F-B29B-3F0B9BE8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6B14-2855-4642-841D-BDE269BD4316}" type="datetime1">
              <a:t>15/01/25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CBDB7D-DAAE-7D44-AFA2-0BAD7B73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4B6FE4-CF0A-EB4E-BFAD-2318C48C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0C9A-7445-4A65-9EE3-313049014F89}" type="slidenum">
              <a:rPr lang="it-IT" smtClean="0"/>
              <a:t>77</a:t>
            </a:fld>
            <a:endParaRPr lang="it-IT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467555DC-62DF-C246-9649-DEED49929F17}"/>
              </a:ext>
            </a:extLst>
          </p:cNvPr>
          <p:cNvSpPr txBox="1">
            <a:spLocks/>
          </p:cNvSpPr>
          <p:nvPr/>
        </p:nvSpPr>
        <p:spPr>
          <a:xfrm>
            <a:off x="228600" y="1065220"/>
            <a:ext cx="8686799" cy="877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400"/>
              <a:t>Utilizziamo ovunque il model binding, il metodo </a:t>
            </a:r>
            <a:r>
              <a:rPr lang="it-IT" sz="2400" i="1"/>
              <a:t>Project::create()</a:t>
            </a:r>
            <a:r>
              <a:rPr lang="it-IT" sz="2400"/>
              <a:t> nel callback </a:t>
            </a:r>
            <a:r>
              <a:rPr lang="it-IT" sz="2400" i="1"/>
              <a:t>store()</a:t>
            </a:r>
            <a:r>
              <a:rPr lang="it-IT" sz="2400"/>
              <a:t> e il metodo (di istanza di </a:t>
            </a:r>
            <a:r>
              <a:rPr lang="it-IT" sz="2400" i="1"/>
              <a:t>Project</a:t>
            </a:r>
            <a:r>
              <a:rPr lang="it-IT" sz="2400"/>
              <a:t>)  </a:t>
            </a:r>
            <a:r>
              <a:rPr lang="it-IT" sz="2400" i="1"/>
              <a:t>update()</a:t>
            </a:r>
            <a:r>
              <a:rPr lang="it-IT" sz="2400"/>
              <a:t>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55C8857-B07B-B74C-9DD5-F8CEDC5E2618}"/>
              </a:ext>
            </a:extLst>
          </p:cNvPr>
          <p:cNvSpPr/>
          <p:nvPr/>
        </p:nvSpPr>
        <p:spPr>
          <a:xfrm>
            <a:off x="4094939" y="2101758"/>
            <a:ext cx="4820460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edit</a:t>
            </a:r>
            <a:r>
              <a:rPr lang="it-IT" sz="1100">
                <a:effectLst/>
                <a:latin typeface="Ubuntu Mono" panose="020B0509030602030204" pitchFamily="49" charset="0"/>
              </a:rPr>
              <a:t>(Project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) 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view('projects.edit', </a:t>
            </a:r>
            <a:r>
              <a:rPr lang="it-IT" sz="11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1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100">
                <a:effectLst/>
                <a:latin typeface="Ubuntu Mono" panose="020B0509030602030204" pitchFamily="49" charset="0"/>
              </a:rPr>
              <a:t>(Project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update</a:t>
            </a:r>
            <a:r>
              <a:rPr lang="it-IT" sz="1100">
                <a:effectLst/>
                <a:latin typeface="Ubuntu Mono" panose="020B0509030602030204" pitchFamily="49" charset="0"/>
              </a:rPr>
              <a:t>( request(['title','description']) 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redirect('/projects');      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it-IT" sz="1100">
                <a:effectLst/>
                <a:latin typeface="Ubuntu Mono" panose="020B0509030602030204" pitchFamily="49" charset="0"/>
              </a:rPr>
              <a:t>(Project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view('projects.show', </a:t>
            </a:r>
            <a:r>
              <a:rPr lang="it-IT" sz="11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100">
                <a:effectLst/>
                <a:latin typeface="Ubuntu Mono" panose="020B0509030602030204" pitchFamily="49" charset="0"/>
              </a:rPr>
              <a:t>('project'));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destroy</a:t>
            </a:r>
            <a:r>
              <a:rPr lang="it-IT" sz="1100">
                <a:effectLst/>
                <a:latin typeface="Ubuntu Mono" panose="020B0509030602030204" pitchFamily="49" charset="0"/>
              </a:rPr>
              <a:t>(Project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delete</a:t>
            </a:r>
            <a:r>
              <a:rPr lang="it-IT" sz="11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}</a:t>
            </a:r>
          </a:p>
          <a:p>
            <a:r>
              <a:rPr lang="it-IT" sz="1100">
                <a:solidFill>
                  <a:srgbClr val="888888"/>
                </a:solidFill>
                <a:effectLst/>
                <a:latin typeface="Ubuntu Mono" panose="020B0509030602030204" pitchFamily="49" charset="0"/>
              </a:rPr>
              <a:t>// ProjectsController.php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E6659D-AE6D-4849-8DD0-8EA630CDE537}"/>
              </a:ext>
            </a:extLst>
          </p:cNvPr>
          <p:cNvSpPr/>
          <p:nvPr/>
        </p:nvSpPr>
        <p:spPr>
          <a:xfrm>
            <a:off x="228599" y="2101758"/>
            <a:ext cx="3653725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BB0066"/>
                </a:solidFill>
                <a:effectLst/>
                <a:latin typeface="Ubuntu Mono" panose="020B0509030602030204" pitchFamily="49" charset="0"/>
              </a:rPr>
              <a:t>ProjectsController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extends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Controller</a:t>
            </a:r>
            <a:endParaRPr lang="it-IT" sz="1100">
              <a:solidFill>
                <a:srgbClr val="BB0066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{</a:t>
            </a:r>
          </a:p>
          <a:p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index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 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>
                <a:solidFill>
                  <a:srgbClr val="996633"/>
                </a:solidFill>
                <a:effectLst/>
                <a:latin typeface="Ubuntu Mono" panose="020B0509030602030204" pitchFamily="49" charset="0"/>
              </a:rPr>
              <a:t>$progetti</a:t>
            </a:r>
            <a:r>
              <a:rPr lang="it-IT" sz="1100">
                <a:effectLst/>
                <a:latin typeface="Ubuntu Mono" panose="020B0509030602030204" pitchFamily="49" charset="0"/>
              </a:rPr>
              <a:t> 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it-IT" sz="1100">
                <a:effectLst/>
                <a:latin typeface="Ubuntu Mono" panose="020B0509030602030204" pitchFamily="49" charset="0"/>
              </a:rPr>
              <a:t> 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100">
                <a:effectLst/>
                <a:latin typeface="Ubuntu Mono" panose="020B0509030602030204" pitchFamily="49" charset="0"/>
              </a:rPr>
              <a:t>();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view('projects.index', </a:t>
            </a:r>
          </a:p>
          <a:p>
            <a:r>
              <a:rPr lang="it-IT" sz="1100">
                <a:solidFill>
                  <a:srgbClr val="007020"/>
                </a:solidFill>
                <a:latin typeface="Ubuntu Mono" panose="020B0509030602030204" pitchFamily="49" charset="0"/>
              </a:rPr>
              <a:t>                    </a:t>
            </a:r>
            <a:r>
              <a:rPr lang="it-IT" sz="1100">
                <a:solidFill>
                  <a:srgbClr val="007020"/>
                </a:solidFill>
                <a:effectLst/>
                <a:latin typeface="Ubuntu Mono" panose="020B0509030602030204" pitchFamily="49" charset="0"/>
              </a:rPr>
              <a:t>compact</a:t>
            </a:r>
            <a:r>
              <a:rPr lang="it-IT" sz="1100">
                <a:effectLst/>
                <a:latin typeface="Ubuntu Mono" panose="020B0509030602030204" pitchFamily="49" charset="0"/>
              </a:rPr>
              <a:t>('progetti'));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 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view('projects.create');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public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function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100" b="1">
                <a:solidFill>
                  <a:srgbClr val="0066BB"/>
                </a:solidFill>
                <a:effectLst/>
                <a:latin typeface="Ubuntu Mono" panose="020B0509030602030204" pitchFamily="49" charset="0"/>
              </a:rPr>
              <a:t>store</a:t>
            </a:r>
            <a:r>
              <a:rPr lang="it-IT" sz="11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 </a:t>
            </a:r>
            <a:endParaRPr lang="it-IT" sz="1100">
              <a:solidFill>
                <a:srgbClr val="0088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{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Project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::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create</a:t>
            </a:r>
            <a:r>
              <a:rPr lang="it-IT" sz="1100">
                <a:effectLst/>
                <a:latin typeface="Ubuntu Mono" panose="020B0509030602030204" pitchFamily="49" charset="0"/>
              </a:rPr>
              <a:t>(request()</a:t>
            </a:r>
            <a:r>
              <a:rPr lang="it-IT" sz="1100">
                <a:solidFill>
                  <a:srgbClr val="333333"/>
                </a:solidFill>
                <a:effectLst/>
                <a:latin typeface="Ubuntu Mono" panose="020B0509030602030204" pitchFamily="49" charset="0"/>
              </a:rPr>
              <a:t>-&gt;</a:t>
            </a:r>
            <a:r>
              <a:rPr lang="it-IT" sz="1100">
                <a:solidFill>
                  <a:srgbClr val="0000CC"/>
                </a:solidFill>
                <a:effectLst/>
                <a:latin typeface="Ubuntu Mono" panose="020B0509030602030204" pitchFamily="49" charset="0"/>
              </a:rPr>
              <a:t>all</a:t>
            </a:r>
            <a:r>
              <a:rPr lang="it-IT" sz="1100">
                <a:effectLst/>
                <a:latin typeface="Ubuntu Mono" panose="020B0509030602030204" pitchFamily="49" charset="0"/>
              </a:rPr>
              <a:t>());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    </a:t>
            </a:r>
            <a:r>
              <a:rPr lang="it-IT" sz="1100" b="1">
                <a:solidFill>
                  <a:srgbClr val="008800"/>
                </a:solidFill>
                <a:effectLst/>
                <a:latin typeface="Ubuntu Mono" panose="020B0509030602030204" pitchFamily="49" charset="0"/>
              </a:rPr>
              <a:t>return</a:t>
            </a:r>
            <a:r>
              <a:rPr lang="it-IT" sz="1100">
                <a:effectLst/>
                <a:latin typeface="Ubuntu Mono" panose="020B0509030602030204" pitchFamily="49" charset="0"/>
              </a:rPr>
              <a:t> redirect('/projects');</a:t>
            </a: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 }</a:t>
            </a:r>
          </a:p>
          <a:p>
            <a:endParaRPr lang="it-IT" sz="1100">
              <a:latin typeface="Ubuntu Mono" panose="020B0509030602030204" pitchFamily="49" charset="0"/>
            </a:endParaRPr>
          </a:p>
          <a:p>
            <a:endParaRPr lang="it-IT" sz="1100">
              <a:effectLst/>
              <a:latin typeface="Ubuntu Mono" panose="020B0509030602030204" pitchFamily="49" charset="0"/>
            </a:endParaRPr>
          </a:p>
          <a:p>
            <a:r>
              <a:rPr lang="it-IT" sz="1100">
                <a:effectLst/>
                <a:latin typeface="Ubuntu Mono" panose="020B0509030602030204" pitchFamily="49" charset="0"/>
              </a:rPr>
              <a:t>   </a:t>
            </a:r>
            <a:endParaRPr lang="it-IT" sz="1100">
              <a:solidFill>
                <a:srgbClr val="888888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6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Rollback di una migrazione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1205-25A6-5D43-B41F-419A13D794E3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8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62A8472-E4A7-3C45-ADE1-62DA1FB973A9}"/>
              </a:ext>
            </a:extLst>
          </p:cNvPr>
          <p:cNvSpPr/>
          <p:nvPr/>
        </p:nvSpPr>
        <p:spPr>
          <a:xfrm>
            <a:off x="541868" y="893344"/>
            <a:ext cx="7941733" cy="1831271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200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# </a:t>
            </a:r>
            <a:r>
              <a:rPr lang="it-IT" sz="120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dopo il precedente</a:t>
            </a:r>
            <a:r>
              <a:rPr lang="it-IT" sz="1200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200" i="1">
                <a:solidFill>
                  <a:srgbClr val="00B050"/>
                </a:solidFill>
                <a:latin typeface="Ubuntu Mono" panose="020B0509030602030204" pitchFamily="49" charset="0"/>
              </a:rPr>
              <a:t>php artisan migrate:rollback</a:t>
            </a:r>
            <a:endParaRPr lang="it-IT" sz="1200" i="1">
              <a:solidFill>
                <a:srgbClr val="00B05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endParaRPr lang="it-IT" sz="12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php artisan migrate:status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 Ran? 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 Batch 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2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200">
                <a:solidFill>
                  <a:srgbClr val="B42419"/>
                </a:solidFill>
                <a:latin typeface="Ubuntu Mono" panose="020B0509030602030204" pitchFamily="49" charset="0"/>
              </a:rPr>
              <a:t>No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| 2014_10_12_000000_create_users_table           |       |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200">
                <a:solidFill>
                  <a:srgbClr val="B42419"/>
                </a:solidFill>
                <a:latin typeface="Ubuntu Mono" panose="020B0509030602030204" pitchFamily="49" charset="0"/>
              </a:rPr>
              <a:t>No</a:t>
            </a:r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   | 2014_10_12_100000_create_password_resets_table |       |</a:t>
            </a:r>
          </a:p>
          <a:p>
            <a:r>
              <a:rPr lang="it-IT" sz="12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6240440A-EEE6-B649-A326-34C3F8BA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57" y="5121968"/>
            <a:ext cx="8585285" cy="962725"/>
          </a:xfrm>
        </p:spPr>
        <p:txBody>
          <a:bodyPr>
            <a:normAutofit/>
          </a:bodyPr>
          <a:lstStyle/>
          <a:p>
            <a:r>
              <a:rPr lang="it-IT" sz="2400"/>
              <a:t>Rimane solo la tabella </a:t>
            </a:r>
            <a:r>
              <a:rPr lang="it-IT" sz="2400" i="1"/>
              <a:t>migrations</a:t>
            </a:r>
            <a:r>
              <a:rPr lang="it-IT" sz="2400"/>
              <a:t> ed è vuota!</a:t>
            </a:r>
          </a:p>
          <a:p>
            <a:r>
              <a:rPr lang="it-IT" sz="2400"/>
              <a:t>Rifacciamo la (prima) migrazione: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AA100A9-120F-ED4F-AABC-269FB13C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8" y="2843415"/>
            <a:ext cx="7165462" cy="2126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67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8B381-5F74-964F-8A7F-852D9EB4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Redo di una migrazione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5E7B84-DE6F-584D-930B-6D5DEE9E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1205-25A6-5D43-B41F-419A13D794E3}" type="datetime1">
              <a:t>15/01/25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8C1DD-CBEB-0C48-AF45-CA3BF35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 base: view, route, controller, model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F282A4-DFA4-464F-AE20-4311D040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9</a:t>
            </a:fld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6F4DABA-6300-9A49-BCA9-BB07B7C1AD8A}"/>
              </a:ext>
            </a:extLst>
          </p:cNvPr>
          <p:cNvSpPr txBox="1">
            <a:spLocks/>
          </p:cNvSpPr>
          <p:nvPr/>
        </p:nvSpPr>
        <p:spPr>
          <a:xfrm>
            <a:off x="359501" y="4159152"/>
            <a:ext cx="8579941" cy="223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A3877C8-E806-F74E-B164-1AD8EFA56161}"/>
              </a:ext>
            </a:extLst>
          </p:cNvPr>
          <p:cNvSpPr/>
          <p:nvPr/>
        </p:nvSpPr>
        <p:spPr>
          <a:xfrm>
            <a:off x="354156" y="937052"/>
            <a:ext cx="8579941" cy="2677656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php artisan migrate </a:t>
            </a:r>
            <a:r>
              <a:rPr lang="it-IT" sz="1400">
                <a:solidFill>
                  <a:srgbClr val="00B05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fatto un </a:t>
            </a:r>
            <a:r>
              <a:rPr lang="it-IT" sz="14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redo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Migrating: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2014_10_12_000000_create_users_table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Migrated: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2014_10_12_000000_create_users_table</a:t>
            </a: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Migrating: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2014_10_12_100000_create_password_resets_table</a:t>
            </a:r>
          </a:p>
          <a:p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Migrated: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2014_10_12_100000_create_password_resets_table</a:t>
            </a:r>
          </a:p>
          <a:p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prova2_db $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php artisan migrate:status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Ran?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Migration                                     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 Batch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</a:t>
            </a:r>
            <a:endParaRPr lang="it-IT" sz="1400">
              <a:solidFill>
                <a:srgbClr val="2FB41D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2014_10_12_000000_create_users_table          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|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Yes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| 2014_10_12_100000_create_password_resets_table | 1     |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+------+------------------------------------------------+-------+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64E5EEB-E4E1-C54D-93BC-E91B88B24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357" y="3693004"/>
            <a:ext cx="8585285" cy="552414"/>
          </a:xfrm>
        </p:spPr>
        <p:txBody>
          <a:bodyPr/>
          <a:lstStyle/>
          <a:p>
            <a:r>
              <a:rPr lang="it-IT"/>
              <a:t>vediamo i sottocomandi di </a:t>
            </a:r>
            <a:r>
              <a:rPr lang="it-IT" i="1"/>
              <a:t>migrate</a:t>
            </a:r>
            <a:r>
              <a:rPr lang="it-IT"/>
              <a:t>: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8361F28-A568-8A4F-8284-9EFD57C6AE89}"/>
              </a:ext>
            </a:extLst>
          </p:cNvPr>
          <p:cNvSpPr/>
          <p:nvPr/>
        </p:nvSpPr>
        <p:spPr>
          <a:xfrm>
            <a:off x="354156" y="4229875"/>
            <a:ext cx="8585285" cy="2246769"/>
          </a:xfrm>
          <a:prstGeom prst="rect">
            <a:avLst/>
          </a:prstGeom>
          <a:solidFill>
            <a:srgbClr val="E9EF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400">
                <a:solidFill>
                  <a:srgbClr val="C814C9"/>
                </a:solidFill>
                <a:effectLst/>
                <a:latin typeface="Ubuntu Mono" panose="020B0509030602030204" pitchFamily="49" charset="0"/>
              </a:rPr>
              <a:t>prova_db $ 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php artisan | grep migrate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Laravel Framework 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5.8.18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. . .</a:t>
            </a:r>
          </a:p>
          <a:p>
            <a:r>
              <a:rPr lang="it-IT" sz="1400">
                <a:solidFill>
                  <a:srgbClr val="9FA01C"/>
                </a:solidFill>
                <a:latin typeface="Ubuntu Mono" panose="020B0509030602030204" pitchFamily="49" charset="0"/>
              </a:rPr>
              <a:t>migrate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migrate:install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Create the migration repository </a:t>
            </a:r>
            <a:r>
              <a:rPr lang="it-IT" sz="1400">
                <a:solidFill>
                  <a:srgbClr val="FF000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 è sul DB;  </a:t>
            </a:r>
            <a:r>
              <a:rPr lang="it-IT" sz="14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è implicito nel </a:t>
            </a:r>
            <a:r>
              <a:rPr lang="it-IT" sz="14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migrate</a:t>
            </a:r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iniziale</a:t>
            </a:r>
            <a:endParaRPr lang="it-IT" sz="14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migrate:status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Show the status of each migration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migrate:rollback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Rollback the last database migration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migrate:fresh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 Drop all tables and re-run all migrations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migrate:refresh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Reset and re-run all migrations </a:t>
            </a:r>
            <a:r>
              <a:rPr lang="it-IT" sz="1400">
                <a:solidFill>
                  <a:srgbClr val="FF0000"/>
                </a:solidFill>
                <a:latin typeface="Ubuntu Mono" panose="020B0509030602030204" pitchFamily="49" charset="0"/>
              </a:rPr>
              <a:t># </a:t>
            </a:r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praticamente </a:t>
            </a:r>
            <a:r>
              <a:rPr lang="it-IT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deprecato</a:t>
            </a:r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 usi fresh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it-IT" sz="1400">
                <a:solidFill>
                  <a:srgbClr val="2FB41D"/>
                </a:solidFill>
                <a:latin typeface="Ubuntu Mono" panose="020B0509030602030204" pitchFamily="49" charset="0"/>
              </a:rPr>
              <a:t>migrate:reset</a:t>
            </a:r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    Rollback all database migrations</a:t>
            </a:r>
          </a:p>
        </p:txBody>
      </p:sp>
    </p:spTree>
    <p:extLst>
      <p:ext uri="{BB962C8B-B14F-4D97-AF65-F5344CB8AC3E}">
        <p14:creationId xmlns:p14="http://schemas.microsoft.com/office/powerpoint/2010/main" val="5816589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 GP" id="{BAD74CA3-6B3E-8A4D-8E2B-752A888D062B}" vid="{D21FE228-A00F-C142-B4C6-5DF0DEB91C6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B05F7F9714B44598AF14998BA24504" ma:contentTypeVersion="4" ma:contentTypeDescription="Creare un nuovo documento." ma:contentTypeScope="" ma:versionID="37aad140495898c151c6e33a752b9579">
  <xsd:schema xmlns:xsd="http://www.w3.org/2001/XMLSchema" xmlns:xs="http://www.w3.org/2001/XMLSchema" xmlns:p="http://schemas.microsoft.com/office/2006/metadata/properties" xmlns:ns2="6f3c515a-557b-4875-9a37-1ed692dec5ae" targetNamespace="http://schemas.microsoft.com/office/2006/metadata/properties" ma:root="true" ma:fieldsID="ebbfb57de9c3fed34af45716a162aa65" ns2:_="">
    <xsd:import namespace="6f3c515a-557b-4875-9a37-1ed692dec5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c515a-557b-4875-9a37-1ed692dec5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858B00-C720-4FE5-978C-17486BE64D92}"/>
</file>

<file path=customXml/itemProps2.xml><?xml version="1.0" encoding="utf-8"?>
<ds:datastoreItem xmlns:ds="http://schemas.openxmlformats.org/officeDocument/2006/customXml" ds:itemID="{1A67C5EC-6E31-49B4-9142-389416947339}"/>
</file>

<file path=customXml/itemProps3.xml><?xml version="1.0" encoding="utf-8"?>
<ds:datastoreItem xmlns:ds="http://schemas.openxmlformats.org/officeDocument/2006/customXml" ds:itemID="{46590884-3D04-4E49-AD3B-28C1CDF9052D}"/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12726</TotalTime>
  <Words>13227</Words>
  <Application>Microsoft Macintosh PowerPoint</Application>
  <PresentationFormat>On-screen Show (4:3)</PresentationFormat>
  <Paragraphs>1632</Paragraphs>
  <Slides>77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Arial Narrow</vt:lpstr>
      <vt:lpstr>Calibri</vt:lpstr>
      <vt:lpstr>Menlo</vt:lpstr>
      <vt:lpstr>Times New Roman</vt:lpstr>
      <vt:lpstr>Ubuntu Mono</vt:lpstr>
      <vt:lpstr>Wingdings</vt:lpstr>
      <vt:lpstr>Tema di Office</vt:lpstr>
      <vt:lpstr>Modelli</vt:lpstr>
      <vt:lpstr>Configurazione</vt:lpstr>
      <vt:lpstr>DB mysql di prova</vt:lpstr>
      <vt:lpstr>Laravel: le tabelle</vt:lpstr>
      <vt:lpstr>Migrazioni</vt:lpstr>
      <vt:lpstr>Migrazioni / 2</vt:lpstr>
      <vt:lpstr>Dopo la prima migrazione</vt:lpstr>
      <vt:lpstr>Rollback di una migrazione</vt:lpstr>
      <vt:lpstr>Redo di una migrazione</vt:lpstr>
      <vt:lpstr>Struttura di una tabella</vt:lpstr>
      <vt:lpstr>Codice PHP delle migrazioni</vt:lpstr>
      <vt:lpstr>Codice PHP delle migrazioni / 2</vt:lpstr>
      <vt:lpstr>Modifica dello schema del DB</vt:lpstr>
      <vt:lpstr>migrate:rollback+migrate  vs.  migrate:fresh</vt:lpstr>
      <vt:lpstr>Ancora migrate: vantaggi di Laravel</vt:lpstr>
      <vt:lpstr>artisan make:migration</vt:lpstr>
      <vt:lpstr>make:migration create_projects_table </vt:lpstr>
      <vt:lpstr>Convenzione sui nomi dei record del DB</vt:lpstr>
      <vt:lpstr>Tabella projects con schema di default</vt:lpstr>
      <vt:lpstr>Aggiungere attributi a quelli di default</vt:lpstr>
      <vt:lpstr>Metodo up()</vt:lpstr>
      <vt:lpstr>down(): supporto per il rollback</vt:lpstr>
      <vt:lpstr>Active Record (pattern), da Wikipedia</vt:lpstr>
      <vt:lpstr>Active Record (AR): concetti</vt:lpstr>
      <vt:lpstr>Active Record (AR): concetti</vt:lpstr>
      <vt:lpstr>Active Record in Laravel</vt:lpstr>
      <vt:lpstr>Esperimenti con active record</vt:lpstr>
      <vt:lpstr>Query impossibili (non c'è la tabella)</vt:lpstr>
      <vt:lpstr>PowerPoint Presentation</vt:lpstr>
      <vt:lpstr>PowerPoint Presentation</vt:lpstr>
      <vt:lpstr>PowerPoint Presentation</vt:lpstr>
      <vt:lpstr>PowerPoint Presentation</vt:lpstr>
      <vt:lpstr>Un controller per il modello</vt:lpstr>
      <vt:lpstr>Il ProjectsController / 1 (statico)</vt:lpstr>
      <vt:lpstr>Il ProjectsController / 2 (dinamico)</vt:lpstr>
      <vt:lpstr>View dinamica</vt:lpstr>
      <vt:lpstr>View dinamica / 2</vt:lpstr>
      <vt:lpstr>Creazione di un oggetto/record Project</vt:lpstr>
      <vt:lpstr>View create.blade.php</vt:lpstr>
      <vt:lpstr>Il metodo store() del controller</vt:lpstr>
      <vt:lpstr>Il metodo store() del controller</vt:lpstr>
      <vt:lpstr>Il metodo store() del controller / 2</vt:lpstr>
      <vt:lpstr>Il metodo store(): fatto!</vt:lpstr>
      <vt:lpstr>Middleware attivato dalle route in web.php</vt:lpstr>
      <vt:lpstr>Il controllo del token CSRF</vt:lpstr>
      <vt:lpstr>Modelli e risorse</vt:lpstr>
      <vt:lpstr>Route per la gestione di una risorsa</vt:lpstr>
      <vt:lpstr>artisan:route</vt:lpstr>
      <vt:lpstr>Route "collettiva" per una risorsa</vt:lpstr>
      <vt:lpstr>Route "collettiva" per risorsa / 2</vt:lpstr>
      <vt:lpstr>Wizard per boilerplate nel controller</vt:lpstr>
      <vt:lpstr>Boilerplate nel controller: esempio (risorsa Book)</vt:lpstr>
      <vt:lpstr>Controller da wizard: vantaggi</vt:lpstr>
      <vt:lpstr>Wizard per controller e model</vt:lpstr>
      <vt:lpstr>Wizard per controller e model / 2</vt:lpstr>
      <vt:lpstr>Problema: HTTP PATCH/PUT/DELETE</vt:lpstr>
      <vt:lpstr>HTTP PATCH/DELETE: route</vt:lpstr>
      <vt:lpstr>La view edit: template</vt:lpstr>
      <vt:lpstr>Il template layout </vt:lpstr>
      <vt:lpstr>View/callback edit e tabella projects</vt:lpstr>
      <vt:lpstr>Callback edit() con parametro</vt:lpstr>
      <vt:lpstr>edit(): parametro da URL a DB e view</vt:lpstr>
      <vt:lpstr>view edit e messaggio HTTP</vt:lpstr>
      <vt:lpstr>view edit: tentativo di update</vt:lpstr>
      <vt:lpstr>Una rudimentale view per show()</vt:lpstr>
      <vt:lpstr>Il callback update()</vt:lpstr>
      <vt:lpstr>Cancellazione: view e HTML</vt:lpstr>
      <vt:lpstr>Cancellazione: callback</vt:lpstr>
      <vt:lpstr>Accesso a record inesistente: findOrFail()</vt:lpstr>
      <vt:lpstr>Route e Callback show(): accesso da index</vt:lpstr>
      <vt:lpstr>Callback show() e view</vt:lpstr>
      <vt:lpstr>Model binding nei callback</vt:lpstr>
      <vt:lpstr>Metodo create()</vt:lpstr>
      <vt:lpstr>Modelli: proprietà fillable e guarded</vt:lpstr>
      <vt:lpstr>Modelli: richieste con attributi indesiderati</vt:lpstr>
      <vt:lpstr>Modelli: richieste con attributi indesiderati /2 </vt:lpstr>
      <vt:lpstr>Callback ancora più concisi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Giuseppe P</dc:creator>
  <cp:lastModifiedBy>Giuseppe Pappalardo</cp:lastModifiedBy>
  <cp:revision>918</cp:revision>
  <cp:lastPrinted>2019-05-30T15:26:00Z</cp:lastPrinted>
  <dcterms:created xsi:type="dcterms:W3CDTF">2019-05-16T05:11:23Z</dcterms:created>
  <dcterms:modified xsi:type="dcterms:W3CDTF">2025-01-15T16:00:57Z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0x010100AAB05F7F9714B44598AF14998BA24504</vt:lpwstr>
  </property>
</Properties>
</file>